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 id="2147484922" r:id="rId5"/>
    <p:sldMasterId id="2147484936" r:id="rId6"/>
  </p:sldMasterIdLst>
  <p:notesMasterIdLst>
    <p:notesMasterId r:id="rId16"/>
  </p:notesMasterIdLst>
  <p:handoutMasterIdLst>
    <p:handoutMasterId r:id="rId17"/>
  </p:handoutMasterIdLst>
  <p:sldIdLst>
    <p:sldId id="2147479557" r:id="rId7"/>
    <p:sldId id="2134805368" r:id="rId8"/>
    <p:sldId id="2147479569" r:id="rId9"/>
    <p:sldId id="2147479572" r:id="rId10"/>
    <p:sldId id="2147479600" r:id="rId11"/>
    <p:sldId id="2147479658" r:id="rId12"/>
    <p:sldId id="2147479655" r:id="rId13"/>
    <p:sldId id="399" r:id="rId14"/>
    <p:sldId id="2147479657"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FD0D05-1B6C-B9DD-05F5-5BAF8705D900}" name="Ron Sasaki" initials="RS" userId="S::rsasaki@microsoft.com::d50e61ca-c12c-4489-bcc9-f00936fa5f6e" providerId="AD"/>
  <p188:author id="{999BBDA0-6DD0-1FC2-4156-10230AF06B33}" name="heidi@mindseyepdx.com" initials="h" userId="S::heidi@mindseyepdx.com::a1bc4856-633f-4b84-8338-4fab10310c7a" providerId="AD"/>
  <p188:author id="{2D7C0DE9-CAB2-3D67-0CB7-665236291F0D}" name="Heidi Laverty" initials="HL" userId="7f49b1eb0f3d108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7"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D4D4D4"/>
    <a:srgbClr val="E8E6DF"/>
    <a:srgbClr val="FB5A65"/>
    <a:srgbClr val="CD9BCF"/>
    <a:srgbClr val="FFA38B"/>
    <a:srgbClr val="D59ED7"/>
    <a:srgbClr val="8DC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79" autoAdjust="0"/>
    <p:restoredTop sz="85785" autoAdjust="0"/>
  </p:normalViewPr>
  <p:slideViewPr>
    <p:cSldViewPr snapToGrid="0">
      <p:cViewPr varScale="1">
        <p:scale>
          <a:sx n="84" d="100"/>
          <a:sy n="84" d="100"/>
        </p:scale>
        <p:origin x="390" y="48"/>
      </p:cViewPr>
      <p:guideLst>
        <p:guide pos="4200"/>
        <p:guide orient="horz" pos="2160"/>
        <p:guide pos="584"/>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8/10/relationships/authors" Target="authors.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8CFFB5-A9B2-4779-93CE-7AF9D0B381E6}" type="datetime8">
              <a:rPr lang="en-US" smtClean="0">
                <a:latin typeface="Segoe UI" pitchFamily="34" charset="0"/>
              </a:rPr>
              <a:t>6/21/2024 11:56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412DB3B-1001-455E-936B-8EB944CD5080}" type="datetime8">
              <a:rPr lang="en-US" smtClean="0"/>
              <a:t>6/21/2024 11:56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FEE85728-6D51-4374-B23F-C2687CD9035A}" type="slidenum">
              <a:rPr lang="ru-RU" smtClean="0"/>
              <a:pPr>
                <a:defRPr/>
              </a:pPr>
              <a:t>2</a:t>
            </a:fld>
            <a:endParaRPr lang="ru-RU" dirty="0"/>
          </a:p>
        </p:txBody>
      </p:sp>
    </p:spTree>
    <p:extLst>
      <p:ext uri="{BB962C8B-B14F-4D97-AF65-F5344CB8AC3E}">
        <p14:creationId xmlns:p14="http://schemas.microsoft.com/office/powerpoint/2010/main" val="290552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E85728-6D51-4374-B23F-C2687CD9035A}"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u-R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2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our complete portfolio of training and certification for Azure,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are the certifications we have released to meet market needs.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All our certifications prove that a person has the skills to help organizations maximize the capabilities of the cloud to achieve desired business outcomes.</a:t>
            </a:r>
          </a:p>
          <a:p>
            <a:r>
              <a:rPr lang="en-US" sz="1200" kern="1200" dirty="0">
                <a:solidFill>
                  <a:schemeClr val="tx1"/>
                </a:solidFill>
                <a:effectLst/>
                <a:latin typeface="+mn-lt"/>
                <a:ea typeface="+mn-ea"/>
                <a:cs typeface="+mn-cs"/>
              </a:rPr>
              <a:t>We update our certifications regularly to reflect the change of pace of business and technology. Our certifications remain technically accurate and relevant, with updates occurring every two months, and additional roles and specialties added as the market requires.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how do you leverage all the resources available and set your team on a learning journey?</a:t>
            </a:r>
            <a:endParaRPr lang="en-US" dirty="0"/>
          </a:p>
          <a:p>
            <a:r>
              <a:rPr lang="en-US" sz="1200" kern="1200" dirty="0">
                <a:solidFill>
                  <a:schemeClr val="tx1"/>
                </a:solidFill>
                <a:effectLst/>
                <a:latin typeface="+mn-lt"/>
                <a:ea typeface="+mn-ea"/>
                <a:cs typeface="+mn-cs"/>
              </a:rPr>
              <a:t>designed to meet industry and market needs, with roles, skills and capabilities needed for the job, including specializations, hands-on experience and practice requirements.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52CB4D-8BDB-463C-8775-1A752EBD07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866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r="15210"/>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Заголовок раздела">
    <p:spTree>
      <p:nvGrpSpPr>
        <p:cNvPr id="1" name=""/>
        <p:cNvGrpSpPr/>
        <p:nvPr/>
      </p:nvGrpSpPr>
      <p:grpSpPr>
        <a:xfrm>
          <a:off x="0" y="0"/>
          <a:ext cx="0" cy="0"/>
          <a:chOff x="0" y="0"/>
          <a:chExt cx="0" cy="0"/>
        </a:xfrm>
      </p:grpSpPr>
      <p:sp>
        <p:nvSpPr>
          <p:cNvPr id="7" name="Рисунок 7"/>
          <p:cNvSpPr>
            <a:spLocks noGrp="1"/>
          </p:cNvSpPr>
          <p:nvPr>
            <p:ph type="pic" sz="quarter" idx="10"/>
          </p:nvPr>
        </p:nvSpPr>
        <p:spPr>
          <a:xfrm>
            <a:off x="4539916" y="802105"/>
            <a:ext cx="3545305" cy="5342022"/>
          </a:xfrm>
          <a:prstGeom prst="rect">
            <a:avLst/>
          </a:prstGeom>
        </p:spPr>
        <p:txBody>
          <a:bodyPr/>
          <a:lstStyle/>
          <a:p>
            <a:pPr lvl="0"/>
            <a:endParaRPr lang="ru-RU" noProof="0" dirty="0"/>
          </a:p>
        </p:txBody>
      </p:sp>
    </p:spTree>
    <p:extLst>
      <p:ext uri="{BB962C8B-B14F-4D97-AF65-F5344CB8AC3E}">
        <p14:creationId xmlns:p14="http://schemas.microsoft.com/office/powerpoint/2010/main" val="39724260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3943264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18303698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3726362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62D6D1-88E8-4840-999E-BE24A5216ABB}"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0147083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62D6D1-88E8-4840-999E-BE24A5216ABB}" type="datetimeFigureOut">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8779096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62D6D1-88E8-4840-999E-BE24A5216ABB}"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1578885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2D6D1-88E8-4840-999E-BE24A5216ABB}" type="datetimeFigureOut">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4148366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2D6D1-88E8-4840-999E-BE24A5216ABB}"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4199165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2D6D1-88E8-4840-999E-BE24A5216ABB}"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387659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5516599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234980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73B9B9-9E41-4DBB-94A3-4364320D13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3668329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946656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13919054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8293743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62D6D1-88E8-4840-999E-BE24A5216ABB}"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17121113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62D6D1-88E8-4840-999E-BE24A5216ABB}" type="datetimeFigureOut">
              <a:rPr lang="en-US" smtClean="0"/>
              <a:t>6/21/2024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0442723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62D6D1-88E8-4840-999E-BE24A5216ABB}" type="datetimeFigureOut">
              <a:rPr lang="en-US" smtClean="0"/>
              <a:t>6/21/2024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724869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2D6D1-88E8-4840-999E-BE24A5216ABB}" type="datetimeFigureOut">
              <a:rPr lang="en-US" smtClean="0"/>
              <a:t>6/21/2024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2879132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2D6D1-88E8-4840-999E-BE24A5216ABB}"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4347678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62D6D1-88E8-4840-999E-BE24A5216ABB}" type="datetimeFigureOut">
              <a:rPr lang="en-US" smtClean="0"/>
              <a:t>6/21/2024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39594996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39815856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62D6D1-88E8-4840-999E-BE24A5216ABB}" type="datetimeFigureOut">
              <a:rPr lang="en-US" smtClean="0"/>
              <a:t>6/21/2024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D2A02-7D50-44DC-8EA4-855D5DB97788}" type="slidenum">
              <a:rPr lang="en-US" smtClean="0"/>
              <a:t>‹#›</a:t>
            </a:fld>
            <a:endParaRPr lang="en-US"/>
          </a:p>
        </p:txBody>
      </p:sp>
    </p:spTree>
    <p:extLst>
      <p:ext uri="{BB962C8B-B14F-4D97-AF65-F5344CB8AC3E}">
        <p14:creationId xmlns:p14="http://schemas.microsoft.com/office/powerpoint/2010/main" val="6696576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Заголовок раздела">
    <p:spTree>
      <p:nvGrpSpPr>
        <p:cNvPr id="1" name=""/>
        <p:cNvGrpSpPr/>
        <p:nvPr/>
      </p:nvGrpSpPr>
      <p:grpSpPr>
        <a:xfrm>
          <a:off x="0" y="0"/>
          <a:ext cx="0" cy="0"/>
          <a:chOff x="0" y="0"/>
          <a:chExt cx="0" cy="0"/>
        </a:xfrm>
      </p:grpSpPr>
      <p:sp>
        <p:nvSpPr>
          <p:cNvPr id="7" name="Рисунок 7"/>
          <p:cNvSpPr>
            <a:spLocks noGrp="1"/>
          </p:cNvSpPr>
          <p:nvPr>
            <p:ph type="pic" sz="quarter" idx="10"/>
          </p:nvPr>
        </p:nvSpPr>
        <p:spPr>
          <a:xfrm>
            <a:off x="4539916" y="802105"/>
            <a:ext cx="3545305" cy="5342022"/>
          </a:xfrm>
          <a:prstGeom prst="rect">
            <a:avLst/>
          </a:prstGeom>
        </p:spPr>
        <p:txBody>
          <a:bodyPr/>
          <a:lstStyle/>
          <a:p>
            <a:pPr lvl="0"/>
            <a:endParaRPr lang="ru-RU" noProof="0" dirty="0"/>
          </a:p>
        </p:txBody>
      </p:sp>
    </p:spTree>
    <p:extLst>
      <p:ext uri="{BB962C8B-B14F-4D97-AF65-F5344CB8AC3E}">
        <p14:creationId xmlns:p14="http://schemas.microsoft.com/office/powerpoint/2010/main" val="21930053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F73B9B9-9E41-4DBB-94A3-4364320D134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428233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2.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908" r:id="rId7"/>
    <p:sldLayoutId id="2147484839" r:id="rId8"/>
    <p:sldLayoutId id="2147484742" r:id="rId9"/>
    <p:sldLayoutId id="2147484910" r:id="rId10"/>
    <p:sldLayoutId id="2147484817" r:id="rId11"/>
    <p:sldLayoutId id="2147484741" r:id="rId12"/>
    <p:sldLayoutId id="2147484807" r:id="rId13"/>
    <p:sldLayoutId id="2147484753" r:id="rId14"/>
    <p:sldLayoutId id="2147484808" r:id="rId15"/>
    <p:sldLayoutId id="2147484912" r:id="rId16"/>
    <p:sldLayoutId id="2147484914" r:id="rId17"/>
    <p:sldLayoutId id="2147484917" r:id="rId18"/>
    <p:sldLayoutId id="2147484915" r:id="rId19"/>
    <p:sldLayoutId id="2147484873" r:id="rId20"/>
    <p:sldLayoutId id="2147484886" r:id="rId21"/>
    <p:sldLayoutId id="2147484885" r:id="rId22"/>
    <p:sldLayoutId id="2147484874"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 id="2147484920" r:id="rId41"/>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2D6D1-88E8-4840-999E-BE24A5216ABB}" type="datetimeFigureOut">
              <a:rPr lang="en-US" smtClean="0"/>
              <a:t>6/21/2024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D2A02-7D50-44DC-8EA4-855D5DB97788}" type="slidenum">
              <a:rPr lang="en-US" smtClean="0"/>
              <a:t>‹#›</a:t>
            </a:fld>
            <a:endParaRPr lang="en-US"/>
          </a:p>
        </p:txBody>
      </p:sp>
    </p:spTree>
    <p:extLst>
      <p:ext uri="{BB962C8B-B14F-4D97-AF65-F5344CB8AC3E}">
        <p14:creationId xmlns:p14="http://schemas.microsoft.com/office/powerpoint/2010/main" val="488915181"/>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2D6D1-88E8-4840-999E-BE24A5216ABB}" type="datetimeFigureOut">
              <a:rPr lang="en-US" smtClean="0"/>
              <a:t>6/21/2024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D2A02-7D50-44DC-8EA4-855D5DB97788}" type="slidenum">
              <a:rPr lang="en-US" smtClean="0"/>
              <a:t>‹#›</a:t>
            </a:fld>
            <a:endParaRPr lang="en-US"/>
          </a:p>
        </p:txBody>
      </p:sp>
    </p:spTree>
    <p:extLst>
      <p:ext uri="{BB962C8B-B14F-4D97-AF65-F5344CB8AC3E}">
        <p14:creationId xmlns:p14="http://schemas.microsoft.com/office/powerpoint/2010/main" val="1219357918"/>
      </p:ext>
    </p:extLst>
  </p:cSld>
  <p:clrMap bg1="lt1" tx1="dk1" bg2="lt2" tx2="dk2" accent1="accent1" accent2="accent2" accent3="accent3" accent4="accent4" accent5="accent5" accent6="accent6" hlink="hlink" folHlink="folHlink"/>
  <p:sldLayoutIdLst>
    <p:sldLayoutId id="2147484937" r:id="rId1"/>
    <p:sldLayoutId id="2147484938" r:id="rId2"/>
    <p:sldLayoutId id="2147484939" r:id="rId3"/>
    <p:sldLayoutId id="2147484940" r:id="rId4"/>
    <p:sldLayoutId id="2147484941" r:id="rId5"/>
    <p:sldLayoutId id="2147484942" r:id="rId6"/>
    <p:sldLayoutId id="2147484943" r:id="rId7"/>
    <p:sldLayoutId id="2147484944" r:id="rId8"/>
    <p:sldLayoutId id="2147484945" r:id="rId9"/>
    <p:sldLayoutId id="2147484946" r:id="rId10"/>
    <p:sldLayoutId id="2147484947" r:id="rId11"/>
    <p:sldLayoutId id="2147484948" r:id="rId12"/>
    <p:sldLayoutId id="214748494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72614" y="3121224"/>
            <a:ext cx="6341527" cy="1846659"/>
          </a:xfrm>
        </p:spPr>
        <p:txBody>
          <a:bodyPr/>
          <a:lstStyle/>
          <a:p>
            <a:r>
              <a:rPr lang="en-US" sz="4000" dirty="0"/>
              <a:t>Implementing Enterprise </a:t>
            </a:r>
            <a:r>
              <a:rPr lang="en-US" sz="4000" dirty="0" err="1"/>
              <a:t>GenAI</a:t>
            </a:r>
            <a:r>
              <a:rPr lang="en-US" sz="4000" dirty="0"/>
              <a:t> Applications with Azure OpenAI</a:t>
            </a:r>
            <a:endParaRPr lang="en-US" dirty="0"/>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a:spLocks noChangeArrowheads="1"/>
          </p:cNvSpPr>
          <p:nvPr/>
        </p:nvSpPr>
        <p:spPr bwMode="auto">
          <a:xfrm>
            <a:off x="1160463" y="4930775"/>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algn="ctr" eaLnBrk="1" hangingPunct="1"/>
            <a:r>
              <a:rPr lang="en-US" sz="2400">
                <a:solidFill>
                  <a:schemeClr val="bg1"/>
                </a:solidFill>
                <a:latin typeface="Pe-icon-7-stroke" pitchFamily="2" charset="0"/>
              </a:rPr>
              <a:t></a:t>
            </a:r>
            <a:endParaRPr lang="ru-RU" sz="2400">
              <a:solidFill>
                <a:schemeClr val="bg1"/>
              </a:solidFill>
            </a:endParaRPr>
          </a:p>
        </p:txBody>
      </p:sp>
      <p:sp>
        <p:nvSpPr>
          <p:cNvPr id="21" name="Прямоугольник 20"/>
          <p:cNvSpPr>
            <a:spLocks noChangeArrowheads="1"/>
          </p:cNvSpPr>
          <p:nvPr/>
        </p:nvSpPr>
        <p:spPr bwMode="auto">
          <a:xfrm>
            <a:off x="7740650" y="1839913"/>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algn="ctr" eaLnBrk="1" hangingPunct="1"/>
            <a:r>
              <a:rPr lang="en-US" sz="2800">
                <a:solidFill>
                  <a:schemeClr val="bg1"/>
                </a:solidFill>
                <a:latin typeface="Pe-icon-7-stroke" pitchFamily="2" charset="0"/>
              </a:rPr>
              <a:t></a:t>
            </a:r>
            <a:endParaRPr lang="ru-RU" sz="2800">
              <a:solidFill>
                <a:schemeClr val="bg1"/>
              </a:solidFill>
            </a:endParaRPr>
          </a:p>
        </p:txBody>
      </p:sp>
      <p:sp>
        <p:nvSpPr>
          <p:cNvPr id="24" name="Прямоугольник 23"/>
          <p:cNvSpPr>
            <a:spLocks noChangeArrowheads="1"/>
          </p:cNvSpPr>
          <p:nvPr/>
        </p:nvSpPr>
        <p:spPr bwMode="auto">
          <a:xfrm>
            <a:off x="7740650" y="330358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algn="ctr" eaLnBrk="1" hangingPunct="1"/>
            <a:r>
              <a:rPr lang="en-US" sz="2800">
                <a:solidFill>
                  <a:schemeClr val="bg1"/>
                </a:solidFill>
                <a:latin typeface="Pe-icon-7-stroke" pitchFamily="2" charset="0"/>
              </a:rPr>
              <a:t></a:t>
            </a:r>
            <a:endParaRPr lang="ru-RU" sz="2800">
              <a:solidFill>
                <a:schemeClr val="bg1"/>
              </a:solidFill>
            </a:endParaRPr>
          </a:p>
        </p:txBody>
      </p:sp>
      <p:sp>
        <p:nvSpPr>
          <p:cNvPr id="27" name="Прямоугольник 26"/>
          <p:cNvSpPr>
            <a:spLocks noChangeArrowheads="1"/>
          </p:cNvSpPr>
          <p:nvPr/>
        </p:nvSpPr>
        <p:spPr bwMode="auto">
          <a:xfrm>
            <a:off x="7773988" y="4791075"/>
            <a:ext cx="47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algn="ctr" eaLnBrk="1" hangingPunct="1"/>
            <a:r>
              <a:rPr lang="en-US" sz="2800">
                <a:solidFill>
                  <a:schemeClr val="bg1"/>
                </a:solidFill>
                <a:latin typeface="Pe-icon-7-stroke" pitchFamily="2" charset="0"/>
              </a:rPr>
              <a:t></a:t>
            </a:r>
            <a:endParaRPr lang="ru-RU" sz="2800">
              <a:solidFill>
                <a:schemeClr val="bg1"/>
              </a:solidFill>
            </a:endParaRPr>
          </a:p>
        </p:txBody>
      </p:sp>
      <p:sp>
        <p:nvSpPr>
          <p:cNvPr id="46" name="Rectangle 45"/>
          <p:cNvSpPr/>
          <p:nvPr/>
        </p:nvSpPr>
        <p:spPr>
          <a:xfrm>
            <a:off x="754063" y="6773863"/>
            <a:ext cx="1336675" cy="84137"/>
          </a:xfrm>
          <a:prstGeom prst="rect">
            <a:avLst/>
          </a:prstGeom>
          <a:solidFill>
            <a:srgbClr val="D60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EE00A4"/>
              </a:solidFill>
            </a:endParaRPr>
          </a:p>
        </p:txBody>
      </p:sp>
      <p:sp>
        <p:nvSpPr>
          <p:cNvPr id="14" name="Rectangle 13"/>
          <p:cNvSpPr/>
          <p:nvPr/>
        </p:nvSpPr>
        <p:spPr>
          <a:xfrm>
            <a:off x="0" y="6151418"/>
            <a:ext cx="12192001" cy="7065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93" y="5801590"/>
            <a:ext cx="2729107" cy="136455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9019" y="6333160"/>
            <a:ext cx="1579418" cy="339346"/>
          </a:xfrm>
          <a:prstGeom prst="rect">
            <a:avLst/>
          </a:prstGeom>
        </p:spPr>
      </p:pic>
      <p:cxnSp>
        <p:nvCxnSpPr>
          <p:cNvPr id="20" name="Прямая соединительная линия 12"/>
          <p:cNvCxnSpPr>
            <a:cxnSpLocks/>
          </p:cNvCxnSpPr>
          <p:nvPr/>
        </p:nvCxnSpPr>
        <p:spPr>
          <a:xfrm flipV="1">
            <a:off x="0" y="1171385"/>
            <a:ext cx="12192000" cy="8024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TextBox 22"/>
          <p:cNvSpPr txBox="1">
            <a:spLocks noChangeArrowheads="1"/>
          </p:cNvSpPr>
          <p:nvPr/>
        </p:nvSpPr>
        <p:spPr bwMode="auto">
          <a:xfrm>
            <a:off x="669779" y="610033"/>
            <a:ext cx="99912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r>
              <a:rPr lang="en-US" sz="2800" b="1" dirty="0">
                <a:solidFill>
                  <a:srgbClr val="002060"/>
                </a:solidFill>
                <a:latin typeface="Segoe UI Semibold" panose="020B0702040204020203" pitchFamily="34" charset="0"/>
                <a:ea typeface="Karla" pitchFamily="2" charset="0"/>
                <a:cs typeface="Segoe UI Semibold" panose="020B0702040204020203" pitchFamily="34" charset="0"/>
              </a:rPr>
              <a:t>INTRODUCTION: Spectrum Networks – Company Overview</a:t>
            </a:r>
          </a:p>
        </p:txBody>
      </p:sp>
      <p:sp>
        <p:nvSpPr>
          <p:cNvPr id="44" name="TextBox 43"/>
          <p:cNvSpPr txBox="1"/>
          <p:nvPr/>
        </p:nvSpPr>
        <p:spPr>
          <a:xfrm>
            <a:off x="1007758" y="2407174"/>
            <a:ext cx="4360985" cy="400110"/>
          </a:xfrm>
          <a:prstGeom prst="rect">
            <a:avLst/>
          </a:prstGeom>
          <a:noFill/>
        </p:spPr>
        <p:txBody>
          <a:bodyPr wrap="square" rtlCol="0">
            <a:spAutoFit/>
          </a:bodyPr>
          <a:lstStyle/>
          <a:p>
            <a:pPr algn="ctr"/>
            <a:r>
              <a:rPr lang="en-US" sz="2000" dirty="0"/>
              <a:t>Training for Vendor Specific Courses</a:t>
            </a:r>
          </a:p>
        </p:txBody>
      </p:sp>
      <p:sp>
        <p:nvSpPr>
          <p:cNvPr id="45" name="TextBox 44"/>
          <p:cNvSpPr txBox="1"/>
          <p:nvPr/>
        </p:nvSpPr>
        <p:spPr>
          <a:xfrm>
            <a:off x="6397922" y="2407173"/>
            <a:ext cx="4529798" cy="400110"/>
          </a:xfrm>
          <a:prstGeom prst="rect">
            <a:avLst/>
          </a:prstGeom>
          <a:noFill/>
        </p:spPr>
        <p:txBody>
          <a:bodyPr wrap="square" rtlCol="0">
            <a:spAutoFit/>
          </a:bodyPr>
          <a:lstStyle/>
          <a:p>
            <a:pPr algn="ctr"/>
            <a:r>
              <a:rPr lang="en-US" sz="2000" dirty="0"/>
              <a:t>Training for Professional Certifications</a:t>
            </a:r>
          </a:p>
        </p:txBody>
      </p:sp>
      <p:pic>
        <p:nvPicPr>
          <p:cNvPr id="47" name="Picture 46"/>
          <p:cNvPicPr>
            <a:picLocks noChangeAspect="1"/>
          </p:cNvPicPr>
          <p:nvPr/>
        </p:nvPicPr>
        <p:blipFill rotWithShape="1">
          <a:blip r:embed="rId5"/>
          <a:srcRect r="1799"/>
          <a:stretch/>
        </p:blipFill>
        <p:spPr>
          <a:xfrm>
            <a:off x="6551068" y="2966311"/>
            <a:ext cx="4591898" cy="1899620"/>
          </a:xfrm>
          <a:prstGeom prst="rect">
            <a:avLst/>
          </a:prstGeom>
        </p:spPr>
      </p:pic>
      <p:cxnSp>
        <p:nvCxnSpPr>
          <p:cNvPr id="48" name="Straight Connector 47"/>
          <p:cNvCxnSpPr/>
          <p:nvPr/>
        </p:nvCxnSpPr>
        <p:spPr>
          <a:xfrm flipV="1">
            <a:off x="6096000" y="2644775"/>
            <a:ext cx="0" cy="2286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6">
            <a:clrChange>
              <a:clrFrom>
                <a:srgbClr val="FFFFFF"/>
              </a:clrFrom>
              <a:clrTo>
                <a:srgbClr val="FFFFFF">
                  <a:alpha val="0"/>
                </a:srgbClr>
              </a:clrTo>
            </a:clrChange>
          </a:blip>
          <a:stretch>
            <a:fillRect/>
          </a:stretch>
        </p:blipFill>
        <p:spPr>
          <a:xfrm>
            <a:off x="579964" y="2921983"/>
            <a:ext cx="5438775" cy="2286000"/>
          </a:xfrm>
          <a:prstGeom prst="rect">
            <a:avLst/>
          </a:prstGeom>
        </p:spPr>
      </p:pic>
    </p:spTree>
    <p:extLst>
      <p:ext uri="{BB962C8B-B14F-4D97-AF65-F5344CB8AC3E}">
        <p14:creationId xmlns:p14="http://schemas.microsoft.com/office/powerpoint/2010/main" val="1173427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4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4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400"/>
                                        <p:tgtEl>
                                          <p:spTgt spid="2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400"/>
                                        <p:tgtEl>
                                          <p:spTgt spid="27"/>
                                        </p:tgtEl>
                                      </p:cBhvr>
                                    </p:animEffect>
                                  </p:childTnLst>
                                </p:cTn>
                              </p:par>
                            </p:childTnLst>
                          </p:cTn>
                        </p:par>
                        <p:par>
                          <p:cTn id="17" fill="hold">
                            <p:stCondLst>
                              <p:cond delay="4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3"/>
                                        </p:tgtEl>
                                        <p:attrNameLst>
                                          <p:attrName>style.visibility</p:attrName>
                                        </p:attrNameLst>
                                      </p:cBhvr>
                                      <p:to>
                                        <p:strVal val="visible"/>
                                      </p:to>
                                    </p:set>
                                    <p:anim calcmode="lin" valueType="num">
                                      <p:cBhvr>
                                        <p:cTn id="20" dur="25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23"/>
                                        </p:tgtEl>
                                        <p:attrNameLst>
                                          <p:attrName>ppt_y</p:attrName>
                                        </p:attrNameLst>
                                      </p:cBhvr>
                                      <p:tavLst>
                                        <p:tav tm="0">
                                          <p:val>
                                            <p:strVal val="#ppt_y"/>
                                          </p:val>
                                        </p:tav>
                                        <p:tav tm="100000">
                                          <p:val>
                                            <p:strVal val="#ppt_y"/>
                                          </p:val>
                                        </p:tav>
                                      </p:tavLst>
                                    </p:anim>
                                    <p:anim calcmode="lin" valueType="num">
                                      <p:cBhvr>
                                        <p:cTn id="22" dur="25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4" grpId="0"/>
      <p:bldP spid="27"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55108-207A-D9FF-AF4B-A304A5DEBCBF}"/>
              </a:ext>
            </a:extLst>
          </p:cNvPr>
          <p:cNvSpPr>
            <a:spLocks noGrp="1"/>
          </p:cNvSpPr>
          <p:nvPr>
            <p:ph type="title"/>
          </p:nvPr>
        </p:nvSpPr>
        <p:spPr>
          <a:xfrm>
            <a:off x="588963" y="585788"/>
            <a:ext cx="5748337" cy="369332"/>
          </a:xfrm>
        </p:spPr>
        <p:txBody>
          <a:bodyPr/>
          <a:lstStyle/>
          <a:p>
            <a:r>
              <a:rPr lang="en-US" sz="2400"/>
              <a:t>Hello!</a:t>
            </a:r>
          </a:p>
        </p:txBody>
      </p:sp>
      <p:sp>
        <p:nvSpPr>
          <p:cNvPr id="5" name="Text Placeholder 2">
            <a:extLst>
              <a:ext uri="{FF2B5EF4-FFF2-40B4-BE49-F238E27FC236}">
                <a16:creationId xmlns:a16="http://schemas.microsoft.com/office/drawing/2014/main" id="{2553B6DE-CBCC-D805-6A97-2E9248B43F2C}"/>
              </a:ext>
            </a:extLst>
          </p:cNvPr>
          <p:cNvSpPr txBox="1">
            <a:spLocks/>
          </p:cNvSpPr>
          <p:nvPr/>
        </p:nvSpPr>
        <p:spPr>
          <a:xfrm>
            <a:off x="58896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Thank you for joining me today</a:t>
            </a:r>
          </a:p>
        </p:txBody>
      </p:sp>
      <p:sp>
        <p:nvSpPr>
          <p:cNvPr id="8" name="Rounded Rectangle 3_1">
            <a:extLst>
              <a:ext uri="{FF2B5EF4-FFF2-40B4-BE49-F238E27FC236}">
                <a16:creationId xmlns:a16="http://schemas.microsoft.com/office/drawing/2014/main" id="{02A69FC5-E869-7938-B593-C7A42F844DCF}"/>
              </a:ext>
            </a:extLst>
          </p:cNvPr>
          <p:cNvSpPr/>
          <p:nvPr/>
        </p:nvSpPr>
        <p:spPr>
          <a:xfrm>
            <a:off x="584200" y="1871133"/>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mn-cs"/>
              </a:rPr>
              <a:t>Instructor: </a:t>
            </a:r>
            <a:r>
              <a:rPr kumimoji="0" lang="en-US" sz="2000" b="0" i="0" u="none" strike="noStrike" kern="0" cap="none" spc="0" normalizeH="0" baseline="0" noProof="0" dirty="0">
                <a:ln>
                  <a:noFill/>
                </a:ln>
                <a:solidFill>
                  <a:srgbClr val="000000"/>
                </a:solidFill>
                <a:effectLst/>
                <a:uLnTx/>
                <a:uFillTx/>
                <a:ea typeface="+mn-ea"/>
                <a:cs typeface="+mn-cs"/>
              </a:rPr>
              <a:t>Anshu Pandey</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AI Consultant &amp; Microsoft Certified Trainer</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12+ years of experience in enabling businesses with AI &amp; Analytics engine from Telecom, Banking and Education.</a:t>
            </a:r>
          </a:p>
        </p:txBody>
      </p:sp>
      <p:sp>
        <p:nvSpPr>
          <p:cNvPr id="21" name="Text Placeholder 7">
            <a:extLst>
              <a:ext uri="{FF2B5EF4-FFF2-40B4-BE49-F238E27FC236}">
                <a16:creationId xmlns:a16="http://schemas.microsoft.com/office/drawing/2014/main" id="{02AB5424-9D84-FAB9-4FA9-A13D7E3A190C}"/>
              </a:ext>
            </a:extLst>
          </p:cNvPr>
          <p:cNvSpPr txBox="1">
            <a:spLocks/>
          </p:cNvSpPr>
          <p:nvPr/>
        </p:nvSpPr>
        <p:spPr>
          <a:xfrm>
            <a:off x="927100" y="5161773"/>
            <a:ext cx="5314950"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t>linkedin.com/in/</a:t>
            </a:r>
            <a:r>
              <a:rPr lang="en-US" sz="1200" dirty="0" err="1"/>
              <a:t>anshupandey</a:t>
            </a:r>
            <a:endParaRPr lang="en-US" sz="1200" dirty="0"/>
          </a:p>
          <a:p>
            <a:pPr marL="0" indent="0">
              <a:buNone/>
            </a:pPr>
            <a:endParaRPr lang="en-US" sz="1200" dirty="0"/>
          </a:p>
        </p:txBody>
      </p:sp>
      <p:sp>
        <p:nvSpPr>
          <p:cNvPr id="14" name="Picture Placeholder 13" descr="Instructor image">
            <a:extLst>
              <a:ext uri="{FF2B5EF4-FFF2-40B4-BE49-F238E27FC236}">
                <a16:creationId xmlns:a16="http://schemas.microsoft.com/office/drawing/2014/main" id="{51EC8343-A368-A017-1348-13DC442E08CF}"/>
              </a:ext>
            </a:extLst>
          </p:cNvPr>
          <p:cNvSpPr>
            <a:spLocks noGrp="1"/>
          </p:cNvSpPr>
          <p:nvPr>
            <p:ph type="pic" sz="quarter" idx="14"/>
          </p:nvPr>
        </p:nvSpPr>
        <p:spPr/>
        <p:txBody>
          <a:bodyPr/>
          <a:lstStyle/>
          <a:p>
            <a:endParaRPr lang="en-US"/>
          </a:p>
        </p:txBody>
      </p:sp>
      <p:pic>
        <p:nvPicPr>
          <p:cNvPr id="7" name="Picture Placeholder 6" descr="A person in a blue suit&#10;&#10;Description automatically generated">
            <a:extLst>
              <a:ext uri="{FF2B5EF4-FFF2-40B4-BE49-F238E27FC236}">
                <a16:creationId xmlns:a16="http://schemas.microsoft.com/office/drawing/2014/main" id="{F83FADAE-F19A-D138-787A-F5FF56745468}"/>
              </a:ext>
            </a:extLst>
          </p:cNvPr>
          <p:cNvPicPr>
            <a:picLocks noGrp="1" noChangeAspect="1"/>
          </p:cNvPicPr>
          <p:nvPr>
            <p:ph type="pic" sz="quarter" idx="19"/>
          </p:nvPr>
        </p:nvPicPr>
        <p:blipFill>
          <a:blip r:embed="rId2"/>
          <a:srcRect l="2146" r="2146"/>
          <a:stretch>
            <a:fillRect/>
          </a:stretch>
        </p:blipFill>
        <p:spPr>
          <a:xfrm>
            <a:off x="7532687" y="3656590"/>
            <a:ext cx="3051355" cy="3051355"/>
          </a:xfrm>
        </p:spPr>
      </p:pic>
      <p:sp>
        <p:nvSpPr>
          <p:cNvPr id="3" name="Footer Placeholder 2">
            <a:extLst>
              <a:ext uri="{FF2B5EF4-FFF2-40B4-BE49-F238E27FC236}">
                <a16:creationId xmlns:a16="http://schemas.microsoft.com/office/drawing/2014/main" id="{5622EB63-491C-85C2-F489-E7594D45B3D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154037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4226-15FB-8407-4AAF-26919D886337}"/>
              </a:ext>
            </a:extLst>
          </p:cNvPr>
          <p:cNvSpPr>
            <a:spLocks noGrp="1"/>
          </p:cNvSpPr>
          <p:nvPr>
            <p:ph type="title"/>
          </p:nvPr>
        </p:nvSpPr>
        <p:spPr/>
        <p:txBody>
          <a:bodyPr/>
          <a:lstStyle/>
          <a:p>
            <a:r>
              <a:rPr lang="en-US" sz="2400"/>
              <a:t>Let’s get to know </a:t>
            </a:r>
            <a:br>
              <a:rPr lang="en-US" sz="2400"/>
            </a:br>
            <a:r>
              <a:rPr lang="en-US" sz="2400"/>
              <a:t>each other</a:t>
            </a:r>
          </a:p>
        </p:txBody>
      </p:sp>
      <p:sp>
        <p:nvSpPr>
          <p:cNvPr id="4" name="Footer Placeholder 3">
            <a:extLst>
              <a:ext uri="{FF2B5EF4-FFF2-40B4-BE49-F238E27FC236}">
                <a16:creationId xmlns:a16="http://schemas.microsoft.com/office/drawing/2014/main" id="{46147394-57D0-11C7-6AE6-6A34F235894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E7DBE02-710B-EABC-6AFC-4BC12CF16267}"/>
              </a:ext>
            </a:extLst>
          </p:cNvPr>
          <p:cNvSpPr/>
          <p:nvPr/>
        </p:nvSpPr>
        <p:spPr>
          <a:xfrm>
            <a:off x="584200" y="2048933"/>
            <a:ext cx="4910667" cy="388831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name</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Title/function</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experience</a:t>
            </a:r>
            <a:r>
              <a:rPr lang="en-US" sz="2000" kern="0" dirty="0">
                <a:solidFill>
                  <a:srgbClr val="000000"/>
                </a:solidFill>
                <a:latin typeface="Segoe UI"/>
              </a:rPr>
              <a:t> with Azure, Python and AI</a:t>
            </a: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a:ea typeface="+mn-ea"/>
                <a:cs typeface="+mn-cs"/>
              </a:rPr>
              <a:t>Your expectations </a:t>
            </a:r>
            <a:br>
              <a:rPr kumimoji="0" lang="en-US" sz="2000" b="0" i="0" u="none" strike="noStrike" kern="0" cap="none" spc="0" normalizeH="0" baseline="0" noProof="0" dirty="0">
                <a:ln>
                  <a:noFill/>
                </a:ln>
                <a:solidFill>
                  <a:srgbClr val="000000"/>
                </a:solidFill>
                <a:effectLst/>
                <a:uLnTx/>
                <a:uFillTx/>
                <a:latin typeface="Segoe UI"/>
                <a:ea typeface="+mn-ea"/>
                <a:cs typeface="+mn-cs"/>
              </a:rPr>
            </a:br>
            <a:r>
              <a:rPr kumimoji="0" lang="en-US" sz="2000" b="0" i="0" u="none" strike="noStrike" kern="0" cap="none" spc="0" normalizeH="0" baseline="0" noProof="0" dirty="0">
                <a:ln>
                  <a:noFill/>
                </a:ln>
                <a:solidFill>
                  <a:srgbClr val="000000"/>
                </a:solidFill>
                <a:effectLst/>
                <a:uLnTx/>
                <a:uFillTx/>
                <a:latin typeface="Segoe UI"/>
                <a:ea typeface="+mn-ea"/>
                <a:cs typeface="+mn-cs"/>
              </a:rPr>
              <a:t>for the course</a:t>
            </a:r>
            <a:endParaRPr kumimoji="0" lang="en-US" sz="2000" b="0" i="0" u="none" strike="noStrike" kern="0" cap="none" spc="0" normalizeH="0" baseline="0" noProof="0" dirty="0">
              <a:ln>
                <a:noFill/>
              </a:ln>
              <a:solidFill>
                <a:srgbClr val="000000"/>
              </a:solidFill>
              <a:effectLst/>
              <a:uLnTx/>
              <a:uFillTx/>
              <a:ea typeface="+mn-ea"/>
              <a:cs typeface="+mn-cs"/>
            </a:endParaRPr>
          </a:p>
        </p:txBody>
      </p:sp>
    </p:spTree>
    <p:extLst>
      <p:ext uri="{BB962C8B-B14F-4D97-AF65-F5344CB8AC3E}">
        <p14:creationId xmlns:p14="http://schemas.microsoft.com/office/powerpoint/2010/main" val="14515653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sz="2400"/>
              <a:t>Let’s have a great time together</a:t>
            </a:r>
          </a:p>
        </p:txBody>
      </p:sp>
      <p:sp>
        <p:nvSpPr>
          <p:cNvPr id="4" name="TextBox 3">
            <a:extLst>
              <a:ext uri="{FF2B5EF4-FFF2-40B4-BE49-F238E27FC236}">
                <a16:creationId xmlns:a16="http://schemas.microsoft.com/office/drawing/2014/main" id="{D6BBF5F6-29D0-B236-53FC-489F721E8B80}"/>
              </a:ext>
            </a:extLst>
          </p:cNvPr>
          <p:cNvSpPr txBox="1"/>
          <p:nvPr/>
        </p:nvSpPr>
        <p:spPr>
          <a:xfrm>
            <a:off x="817055" y="1751634"/>
            <a:ext cx="3676157" cy="246221"/>
          </a:xfrm>
          <a:prstGeom prst="rect">
            <a:avLst/>
          </a:prstGeom>
          <a:noFill/>
        </p:spPr>
        <p:txBody>
          <a:bodyPr wrap="square" lIns="0" tIns="0" rIns="0" bIns="0" rtlCol="0">
            <a:spAutoFit/>
          </a:bodyPr>
          <a:lstStyle/>
          <a:p>
            <a:r>
              <a:rPr lang="en-US" sz="1600" b="1" dirty="0">
                <a:solidFill>
                  <a:srgbClr val="0078D4"/>
                </a:solidFill>
                <a:latin typeface="Segoe UI Semibold" panose="020B0502040204020203" pitchFamily="34" charset="0"/>
                <a:cs typeface="Segoe UI Semibold" panose="020B0502040204020203" pitchFamily="34" charset="0"/>
              </a:rPr>
              <a:t>We all contribute to a great class</a:t>
            </a:r>
          </a:p>
        </p:txBody>
      </p:sp>
      <p:sp>
        <p:nvSpPr>
          <p:cNvPr id="6" name="Rounded Rectangle 3_1">
            <a:extLst>
              <a:ext uri="{FF2B5EF4-FFF2-40B4-BE49-F238E27FC236}">
                <a16:creationId xmlns:a16="http://schemas.microsoft.com/office/drawing/2014/main" id="{C6B9F38D-336E-8D63-061E-F4C05B7FD639}"/>
              </a:ext>
            </a:extLst>
          </p:cNvPr>
          <p:cNvSpPr/>
          <p:nvPr/>
        </p:nvSpPr>
        <p:spPr>
          <a:xfrm>
            <a:off x="585808"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Ask questions: as many as possible</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Keep your questions relevant to the topic of the day</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If you have any interesting questions but is less relevant to the topic being discussed: park it for the end of session.</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Perform hands-on activities.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Be on time (class hours)</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Be present (avoid mail, calls, side meetings)</a:t>
            </a:r>
          </a:p>
        </p:txBody>
      </p:sp>
      <p:grpSp>
        <p:nvGrpSpPr>
          <p:cNvPr id="30" name="Group 29">
            <a:extLst>
              <a:ext uri="{FF2B5EF4-FFF2-40B4-BE49-F238E27FC236}">
                <a16:creationId xmlns:a16="http://schemas.microsoft.com/office/drawing/2014/main" id="{934F1B33-E3A8-4CC1-310D-CD6A36507B58}"/>
              </a:ext>
              <a:ext uri="{C183D7F6-B498-43B3-948B-1728B52AA6E4}">
                <adec:decorative xmlns:adec="http://schemas.microsoft.com/office/drawing/2017/decorative" val="1"/>
              </a:ext>
            </a:extLst>
          </p:cNvPr>
          <p:cNvGrpSpPr/>
          <p:nvPr/>
        </p:nvGrpSpPr>
        <p:grpSpPr>
          <a:xfrm>
            <a:off x="4881055" y="1601290"/>
            <a:ext cx="1110600" cy="1110600"/>
            <a:chOff x="9378893" y="2116300"/>
            <a:chExt cx="1110600" cy="1110600"/>
          </a:xfrm>
        </p:grpSpPr>
        <p:sp>
          <p:nvSpPr>
            <p:cNvPr id="31" name="Oval 30">
              <a:extLst>
                <a:ext uri="{FF2B5EF4-FFF2-40B4-BE49-F238E27FC236}">
                  <a16:creationId xmlns:a16="http://schemas.microsoft.com/office/drawing/2014/main" id="{8DC215CC-252B-AC70-BF00-8CB7AF83F42D}"/>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EAC0EFFE-36D9-4A72-1918-09CCD4854BC6}"/>
                </a:ext>
              </a:extLst>
            </p:cNvPr>
            <p:cNvPicPr>
              <a:picLocks noChangeAspect="1"/>
            </p:cNvPicPr>
            <p:nvPr/>
          </p:nvPicPr>
          <p:blipFill>
            <a:blip r:embed="rId2"/>
            <a:srcRect/>
            <a:stretch/>
          </p:blipFill>
          <p:spPr>
            <a:xfrm>
              <a:off x="9587795" y="2325202"/>
              <a:ext cx="692796" cy="692796"/>
            </a:xfrm>
            <a:prstGeom prst="rect">
              <a:avLst/>
            </a:prstGeom>
            <a:noFill/>
          </p:spPr>
        </p:pic>
      </p:grpSp>
      <p:sp>
        <p:nvSpPr>
          <p:cNvPr id="3" name="TextBox 2">
            <a:extLst>
              <a:ext uri="{FF2B5EF4-FFF2-40B4-BE49-F238E27FC236}">
                <a16:creationId xmlns:a16="http://schemas.microsoft.com/office/drawing/2014/main" id="{CBEAF08C-426A-06BB-D908-6B660126BC80}"/>
              </a:ext>
            </a:extLst>
          </p:cNvPr>
          <p:cNvSpPr txBox="1"/>
          <p:nvPr/>
        </p:nvSpPr>
        <p:spPr>
          <a:xfrm>
            <a:off x="6839610" y="1751634"/>
            <a:ext cx="4064000" cy="246221"/>
          </a:xfrm>
          <a:prstGeom prst="rect">
            <a:avLst/>
          </a:prstGeom>
          <a:noFill/>
        </p:spPr>
        <p:txBody>
          <a:bodyPr wrap="square" lIns="0" tIns="0" rIns="0" bIns="0" rtlCol="0">
            <a:spAutoFit/>
          </a:bodyPr>
          <a:lstStyle/>
          <a:p>
            <a:r>
              <a:rPr lang="en-US" sz="1600" b="1" dirty="0">
                <a:solidFill>
                  <a:srgbClr val="0078D4"/>
                </a:solidFill>
                <a:latin typeface="Segoe UI Semibold" panose="020B0502040204020203" pitchFamily="34" charset="0"/>
                <a:cs typeface="Segoe UI Semibold" panose="020B0502040204020203" pitchFamily="34" charset="0"/>
              </a:rPr>
              <a:t>Pre-requisites</a:t>
            </a:r>
          </a:p>
        </p:txBody>
      </p:sp>
      <p:sp>
        <p:nvSpPr>
          <p:cNvPr id="9" name="Rounded Rectangle 3_1">
            <a:extLst>
              <a:ext uri="{FF2B5EF4-FFF2-40B4-BE49-F238E27FC236}">
                <a16:creationId xmlns:a16="http://schemas.microsoft.com/office/drawing/2014/main" id="{6B943E88-6F61-C13A-1F54-27D8B885A30A}"/>
              </a:ext>
            </a:extLst>
          </p:cNvPr>
          <p:cNvSpPr/>
          <p:nvPr/>
        </p:nvSpPr>
        <p:spPr>
          <a:xfrm>
            <a:off x="6608363"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Experience with Microsoft Azure Cloud</a:t>
            </a:r>
          </a:p>
          <a:p>
            <a:pPr marL="137160" lvl="0" indent="-137160" defTabSz="932742">
              <a:spcBef>
                <a:spcPct val="20000"/>
              </a:spcBef>
              <a:buSzPct val="90000"/>
              <a:buFont typeface="Arial" panose="020B0604020202020204" pitchFamily="34" charset="0"/>
              <a:buChar char="•"/>
              <a:defRPr/>
            </a:pPr>
            <a:r>
              <a:rPr lang="en-US" sz="1600" dirty="0">
                <a:solidFill>
                  <a:schemeClr val="tx1"/>
                </a:solidFill>
                <a:cs typeface="Segoe UI" panose="020B0502040204020203" pitchFamily="34" charset="0"/>
              </a:rPr>
              <a:t>Experience with Python Programming</a:t>
            </a:r>
          </a:p>
        </p:txBody>
      </p:sp>
      <p:grpSp>
        <p:nvGrpSpPr>
          <p:cNvPr id="2" name="Group 1">
            <a:extLst>
              <a:ext uri="{FF2B5EF4-FFF2-40B4-BE49-F238E27FC236}">
                <a16:creationId xmlns:a16="http://schemas.microsoft.com/office/drawing/2014/main" id="{7B0047E5-B518-C13B-8353-666E006102F3}"/>
              </a:ext>
              <a:ext uri="{C183D7F6-B498-43B3-948B-1728B52AA6E4}">
                <adec:decorative xmlns:adec="http://schemas.microsoft.com/office/drawing/2017/decorative" val="1"/>
              </a:ext>
            </a:extLst>
          </p:cNvPr>
          <p:cNvGrpSpPr/>
          <p:nvPr/>
        </p:nvGrpSpPr>
        <p:grpSpPr>
          <a:xfrm>
            <a:off x="10903610" y="1601290"/>
            <a:ext cx="1110600" cy="1110600"/>
            <a:chOff x="10903610" y="1601290"/>
            <a:chExt cx="1110600" cy="1110600"/>
          </a:xfrm>
        </p:grpSpPr>
        <p:sp>
          <p:nvSpPr>
            <p:cNvPr id="7" name="Oval 6">
              <a:extLst>
                <a:ext uri="{FF2B5EF4-FFF2-40B4-BE49-F238E27FC236}">
                  <a16:creationId xmlns:a16="http://schemas.microsoft.com/office/drawing/2014/main" id="{25B736C2-1C90-8A49-E734-868EE7F38A90}"/>
                </a:ext>
              </a:extLst>
            </p:cNvPr>
            <p:cNvSpPr/>
            <p:nvPr/>
          </p:nvSpPr>
          <p:spPr>
            <a:xfrm>
              <a:off x="10903610" y="160129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40F55B0A-C385-DFFB-4C51-DD4F3316F9CD}"/>
                </a:ext>
              </a:extLst>
            </p:cNvPr>
            <p:cNvPicPr>
              <a:picLocks noChangeAspect="1"/>
            </p:cNvPicPr>
            <p:nvPr/>
          </p:nvPicPr>
          <p:blipFill>
            <a:blip r:embed="rId3"/>
            <a:srcRect/>
            <a:stretch/>
          </p:blipFill>
          <p:spPr>
            <a:xfrm>
              <a:off x="11112512" y="1810192"/>
              <a:ext cx="692796" cy="692796"/>
            </a:xfrm>
            <a:prstGeom prst="rect">
              <a:avLst/>
            </a:prstGeom>
            <a:noFill/>
          </p:spPr>
        </p:pic>
      </p:grpSp>
      <p:sp>
        <p:nvSpPr>
          <p:cNvPr id="5" name="Footer Placeholder 4">
            <a:extLst>
              <a:ext uri="{FF2B5EF4-FFF2-40B4-BE49-F238E27FC236}">
                <a16:creationId xmlns:a16="http://schemas.microsoft.com/office/drawing/2014/main" id="{5D587129-3E98-A309-ECAE-E0EF1D6CC0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12563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a:t>About this course</a:t>
            </a:r>
          </a:p>
        </p:txBody>
      </p:sp>
      <p:sp>
        <p:nvSpPr>
          <p:cNvPr id="15" name="Rounded Rectangle 3_1">
            <a:extLst>
              <a:ext uri="{FF2B5EF4-FFF2-40B4-BE49-F238E27FC236}">
                <a16:creationId xmlns:a16="http://schemas.microsoft.com/office/drawing/2014/main" id="{C30E3F23-57C3-CEE2-DD2F-E66B72B8F428}"/>
              </a:ext>
            </a:extLst>
          </p:cNvPr>
          <p:cNvSpPr/>
          <p:nvPr/>
        </p:nvSpPr>
        <p:spPr>
          <a:xfrm>
            <a:off x="588262" y="1168400"/>
            <a:ext cx="11011600" cy="2378955"/>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36601" y="1334807"/>
            <a:ext cx="10739119" cy="415993"/>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What we’ll cover</a:t>
            </a:r>
          </a:p>
        </p:txBody>
      </p:sp>
      <p:sp>
        <p:nvSpPr>
          <p:cNvPr id="8" name="Text Placeholder 2">
            <a:extLst>
              <a:ext uri="{FF2B5EF4-FFF2-40B4-BE49-F238E27FC236}">
                <a16:creationId xmlns:a16="http://schemas.microsoft.com/office/drawing/2014/main" id="{E15275E9-F296-1E2D-E2D3-6BAE1C5EFAAF}"/>
              </a:ext>
            </a:extLst>
          </p:cNvPr>
          <p:cNvSpPr txBox="1">
            <a:spLocks/>
          </p:cNvSpPr>
          <p:nvPr/>
        </p:nvSpPr>
        <p:spPr>
          <a:xfrm>
            <a:off x="930275" y="2014126"/>
            <a:ext cx="10545445" cy="1378839"/>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dirty="0">
                <a:solidFill>
                  <a:srgbClr val="000000"/>
                </a:solidFill>
              </a:rPr>
              <a:t>In this course, you will learn how to implement generative AI solutions by using Microsoft Azure OpenAI Service. Specifically, you’ll learn how to:</a:t>
            </a:r>
          </a:p>
          <a:p>
            <a:pPr marL="285750" lvl="0" indent="-285750">
              <a:buFont typeface="Arial" panose="020B0604020202020204" pitchFamily="34" charset="0"/>
              <a:buChar char="•"/>
            </a:pPr>
            <a:r>
              <a:rPr lang="en-US" dirty="0">
                <a:solidFill>
                  <a:srgbClr val="000000"/>
                </a:solidFill>
              </a:rPr>
              <a:t>Provision Azure OpenAI resources and deploy OpenAI models for generative AI tasks</a:t>
            </a:r>
          </a:p>
          <a:p>
            <a:pPr marL="285750" lvl="0" indent="-285750">
              <a:buFont typeface="Arial" panose="020B0604020202020204" pitchFamily="34" charset="0"/>
              <a:buChar char="•"/>
            </a:pPr>
            <a:r>
              <a:rPr lang="en-US" dirty="0">
                <a:solidFill>
                  <a:srgbClr val="000000"/>
                </a:solidFill>
              </a:rPr>
              <a:t>Use APIs and SDKs to consume models from client applications</a:t>
            </a:r>
          </a:p>
          <a:p>
            <a:pPr marL="285750" lvl="0" indent="-285750">
              <a:buFont typeface="Arial" panose="020B0604020202020204" pitchFamily="34" charset="0"/>
              <a:buChar char="•"/>
            </a:pPr>
            <a:r>
              <a:rPr lang="en-US" dirty="0">
                <a:solidFill>
                  <a:srgbClr val="000000"/>
                </a:solidFill>
              </a:rPr>
              <a:t>Apply prompt engineering to generate relevant results, generate code and images, and use your own data</a:t>
            </a:r>
            <a:endParaRPr lang="en-GB" dirty="0">
              <a:solidFill>
                <a:srgbClr val="000000"/>
              </a:solidFill>
            </a:endParaRPr>
          </a:p>
        </p:txBody>
      </p:sp>
      <p:sp>
        <p:nvSpPr>
          <p:cNvPr id="20" name="Rounded Rectangle 3_1">
            <a:extLst>
              <a:ext uri="{FF2B5EF4-FFF2-40B4-BE49-F238E27FC236}">
                <a16:creationId xmlns:a16="http://schemas.microsoft.com/office/drawing/2014/main" id="{1D06749D-C277-67CB-CDE9-258A140C78C0}"/>
              </a:ext>
            </a:extLst>
          </p:cNvPr>
          <p:cNvSpPr/>
          <p:nvPr/>
        </p:nvSpPr>
        <p:spPr>
          <a:xfrm>
            <a:off x="588262" y="3715839"/>
            <a:ext cx="11011600" cy="2378955"/>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30825D71-3CBA-C279-EE28-D3A5995A57C0}"/>
              </a:ext>
            </a:extLst>
          </p:cNvPr>
          <p:cNvSpPr>
            <a:spLocks/>
          </p:cNvSpPr>
          <p:nvPr/>
        </p:nvSpPr>
        <p:spPr bwMode="auto">
          <a:xfrm>
            <a:off x="736601" y="3882246"/>
            <a:ext cx="10739119" cy="415993"/>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Intended audience</a:t>
            </a:r>
          </a:p>
        </p:txBody>
      </p:sp>
      <p:sp>
        <p:nvSpPr>
          <p:cNvPr id="23" name="Text Placeholder 2">
            <a:extLst>
              <a:ext uri="{FF2B5EF4-FFF2-40B4-BE49-F238E27FC236}">
                <a16:creationId xmlns:a16="http://schemas.microsoft.com/office/drawing/2014/main" id="{744A9E3C-71E4-FC1C-7854-91A32D02A5CB}"/>
              </a:ext>
            </a:extLst>
          </p:cNvPr>
          <p:cNvSpPr txBox="1">
            <a:spLocks/>
          </p:cNvSpPr>
          <p:nvPr/>
        </p:nvSpPr>
        <p:spPr>
          <a:xfrm>
            <a:off x="930275" y="4561565"/>
            <a:ext cx="10545445" cy="111107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pPr>
            <a:r>
              <a:rPr lang="en-US" dirty="0">
                <a:solidFill>
                  <a:srgbClr val="000000"/>
                </a:solidFill>
              </a:rPr>
              <a:t>The primary audience for this course is application developers seeking to include Azure OpenAI models in their applications.</a:t>
            </a:r>
          </a:p>
          <a:p>
            <a:pPr marL="0" lvl="0" indent="0">
              <a:buNone/>
            </a:pPr>
            <a:r>
              <a:rPr lang="en-US" dirty="0">
                <a:solidFill>
                  <a:srgbClr val="000000"/>
                </a:solidFill>
              </a:rPr>
              <a:t>Although Azure OpenAI models operate on natural language prompts, to use the APIs and SDKs effectively, a basic knowledge of Microsoft C# or Python is recommended.</a:t>
            </a:r>
            <a:endParaRPr lang="en-GB" dirty="0">
              <a:solidFill>
                <a:srgbClr val="000000"/>
              </a:solidFill>
            </a:endParaRPr>
          </a:p>
        </p:txBody>
      </p:sp>
      <p:sp>
        <p:nvSpPr>
          <p:cNvPr id="4" name="Footer Placeholder 3">
            <a:extLst>
              <a:ext uri="{FF2B5EF4-FFF2-40B4-BE49-F238E27FC236}">
                <a16:creationId xmlns:a16="http://schemas.microsoft.com/office/drawing/2014/main" id="{695DB93D-1EC9-595D-92A7-994F4EA5AE2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6066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a:t>Course schedule</a:t>
            </a:r>
          </a:p>
        </p:txBody>
      </p:sp>
      <p:sp>
        <p:nvSpPr>
          <p:cNvPr id="3" name="Footer Placeholder 2">
            <a:extLst>
              <a:ext uri="{FF2B5EF4-FFF2-40B4-BE49-F238E27FC236}">
                <a16:creationId xmlns:a16="http://schemas.microsoft.com/office/drawing/2014/main" id="{9AC8BB8F-7CC0-EDB6-33FC-6C0DF6FAC18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4" name="Rounded Rectangle 3_1">
            <a:extLst>
              <a:ext uri="{FF2B5EF4-FFF2-40B4-BE49-F238E27FC236}">
                <a16:creationId xmlns:a16="http://schemas.microsoft.com/office/drawing/2014/main" id="{F9F46C76-F9B5-765C-6D1B-DC84C38C8AEC}"/>
              </a:ext>
              <a:ext uri="{C183D7F6-B498-43B3-948B-1728B52AA6E4}">
                <adec:decorative xmlns:adec="http://schemas.microsoft.com/office/drawing/2017/decorative" val="1"/>
              </a:ext>
            </a:extLst>
          </p:cNvPr>
          <p:cNvSpPr/>
          <p:nvPr/>
        </p:nvSpPr>
        <p:spPr>
          <a:xfrm>
            <a:off x="588262" y="1071842"/>
            <a:ext cx="10638538" cy="4719358"/>
          </a:xfrm>
          <a:prstGeom prst="roundRect">
            <a:avLst>
              <a:gd name="adj" fmla="val 3632"/>
            </a:avLst>
          </a:prstGeom>
          <a:solidFill>
            <a:schemeClr val="bg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E607AD97-0229-E16C-8A52-E00FE0922ADE}"/>
              </a:ext>
              <a:ext uri="{C183D7F6-B498-43B3-948B-1728B52AA6E4}">
                <adec:decorative xmlns:adec="http://schemas.microsoft.com/office/drawing/2017/decorative" val="1"/>
              </a:ext>
            </a:extLst>
          </p:cNvPr>
          <p:cNvSpPr>
            <a:spLocks/>
          </p:cNvSpPr>
          <p:nvPr/>
        </p:nvSpPr>
        <p:spPr bwMode="auto">
          <a:xfrm>
            <a:off x="736602" y="1238249"/>
            <a:ext cx="10375898" cy="342901"/>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9" name="Table 5">
            <a:extLst>
              <a:ext uri="{FF2B5EF4-FFF2-40B4-BE49-F238E27FC236}">
                <a16:creationId xmlns:a16="http://schemas.microsoft.com/office/drawing/2014/main" id="{7FA263BB-FFFE-F83A-4C20-23E03F817B12}"/>
              </a:ext>
            </a:extLst>
          </p:cNvPr>
          <p:cNvGraphicFramePr>
            <a:graphicFrameLocks noGrp="1"/>
          </p:cNvGraphicFramePr>
          <p:nvPr>
            <p:extLst>
              <p:ext uri="{D42A27DB-BD31-4B8C-83A1-F6EECF244321}">
                <p14:modId xmlns:p14="http://schemas.microsoft.com/office/powerpoint/2010/main" val="2401247330"/>
              </p:ext>
            </p:extLst>
          </p:nvPr>
        </p:nvGraphicFramePr>
        <p:xfrm>
          <a:off x="736600" y="1298475"/>
          <a:ext cx="8558630" cy="4535725"/>
        </p:xfrm>
        <a:graphic>
          <a:graphicData uri="http://schemas.openxmlformats.org/drawingml/2006/table">
            <a:tbl>
              <a:tblPr firstRow="1" bandRow="1"/>
              <a:tblGrid>
                <a:gridCol w="1686941">
                  <a:extLst>
                    <a:ext uri="{9D8B030D-6E8A-4147-A177-3AD203B41FA5}">
                      <a16:colId xmlns:a16="http://schemas.microsoft.com/office/drawing/2014/main" val="4041653763"/>
                    </a:ext>
                  </a:extLst>
                </a:gridCol>
                <a:gridCol w="6871689">
                  <a:extLst>
                    <a:ext uri="{9D8B030D-6E8A-4147-A177-3AD203B41FA5}">
                      <a16:colId xmlns:a16="http://schemas.microsoft.com/office/drawing/2014/main" val="3053328036"/>
                    </a:ext>
                  </a:extLst>
                </a:gridCol>
              </a:tblGrid>
              <a:tr h="293815">
                <a:tc>
                  <a:txBody>
                    <a:bodyPr/>
                    <a:lstStyle/>
                    <a:p>
                      <a:endParaRPr lang="en-US" sz="1200" b="1" kern="1200" dirty="0">
                        <a:solidFill>
                          <a:schemeClr val="bg1"/>
                        </a:solidFill>
                        <a:latin typeface="Segoe UI Semibold" panose="020B0502040204020203" pitchFamily="34" charset="0"/>
                        <a:ea typeface="+mn-ea"/>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dirty="0" err="1">
                          <a:solidFill>
                            <a:schemeClr val="bg1"/>
                          </a:solidFill>
                          <a:latin typeface="Segoe UI Semibold" panose="020B0502040204020203" pitchFamily="34" charset="0"/>
                          <a:ea typeface="+mn-ea"/>
                          <a:cs typeface="Segoe UI Semibold" panose="020B0502040204020203" pitchFamily="34" charset="0"/>
                        </a:rPr>
                        <a:t>Covreage</a:t>
                      </a:r>
                      <a:endParaRPr lang="en-US" sz="1200" b="1" kern="1200" dirty="0">
                        <a:solidFill>
                          <a:schemeClr val="bg1"/>
                        </a:solidFill>
                        <a:latin typeface="Segoe UI Semibold" panose="020B0502040204020203" pitchFamily="34" charset="0"/>
                        <a:ea typeface="+mn-ea"/>
                        <a:cs typeface="Segoe UI Semibold" panose="020B0502040204020203" pitchFamily="34"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81351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Early morning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(09:30 to 11:00)</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Segoe UI"/>
                        </a:rPr>
                        <a:t>Integrating Tools with LLMs using </a:t>
                      </a:r>
                      <a:r>
                        <a:rPr kumimoji="0" lang="en-US" sz="1000" b="0" i="0" u="none" strike="noStrike" kern="1200" cap="none" spc="0" normalizeH="0" baseline="0" noProof="0" dirty="0" err="1">
                          <a:ln>
                            <a:noFill/>
                          </a:ln>
                          <a:solidFill>
                            <a:srgbClr val="000000"/>
                          </a:solidFill>
                          <a:effectLst/>
                          <a:uLnTx/>
                          <a:uFillTx/>
                          <a:latin typeface="+mn-lt"/>
                          <a:ea typeface="+mn-ea"/>
                          <a:cs typeface="Segoe UI"/>
                        </a:rPr>
                        <a:t>openai</a:t>
                      </a:r>
                      <a:r>
                        <a:rPr kumimoji="0" lang="en-US" sz="1000" b="0" i="0" u="none" strike="noStrike" kern="1200" cap="none" spc="0" normalizeH="0" baseline="0" noProof="0" dirty="0">
                          <a:ln>
                            <a:noFill/>
                          </a:ln>
                          <a:solidFill>
                            <a:srgbClr val="000000"/>
                          </a:solidFill>
                          <a:effectLst/>
                          <a:uLnTx/>
                          <a:uFillTx/>
                          <a:latin typeface="+mn-lt"/>
                          <a:ea typeface="+mn-ea"/>
                          <a:cs typeface="Segoe UI"/>
                        </a:rPr>
                        <a:t> SDK</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Segoe UI"/>
                        </a:rPr>
                        <a:t>Understanding Agents v/s chains v/s LLMs</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Segoe UI"/>
                        </a:rPr>
                        <a:t>Developing Agents with LLMs using Azure OpenAI  and LangChain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2778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2"/>
                          </a:solidFill>
                          <a:latin typeface="+mj-lt"/>
                          <a:ea typeface="+mn-ea"/>
                          <a:cs typeface="Segoe UI" panose="020B0502040204020203" pitchFamily="34" charset="0"/>
                        </a:rPr>
                        <a:t>Break (11:00 to 11:10)</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1639613195"/>
                  </a:ext>
                </a:extLst>
              </a:tr>
              <a:tr h="81351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Late morning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(11:10 to 12:30)</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Combine functions and prompts</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Integrating databases, external APIs and data with Azure OpenAI</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Developing RAG Solutions with Azure OpenAI and LangChain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2778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2"/>
                          </a:solidFill>
                          <a:latin typeface="+mj-lt"/>
                          <a:ea typeface="+mn-ea"/>
                          <a:cs typeface="Segoe UI" panose="020B0502040204020203" pitchFamily="34" charset="0"/>
                        </a:rPr>
                        <a:t>Lunch (12:30 to 13:10)</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832926652"/>
                  </a:ext>
                </a:extLst>
              </a:tr>
              <a:tr h="813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Early afternoon </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(13:10 to 15:00)</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Deploy DALLE model within Azure OpenAI</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Use Azure </a:t>
                      </a:r>
                      <a:r>
                        <a:rPr kumimoji="0" lang="en-US" sz="1000" b="0" i="0" u="none" strike="noStrike" kern="1200" cap="none" spc="0" normalizeH="0" baseline="0" noProof="0" dirty="0" err="1">
                          <a:ln>
                            <a:noFill/>
                          </a:ln>
                          <a:solidFill>
                            <a:srgbClr val="000000"/>
                          </a:solidFill>
                          <a:effectLst/>
                          <a:uLnTx/>
                          <a:uFillTx/>
                          <a:latin typeface="Calibri" panose="020F0502020204030204"/>
                          <a:ea typeface="+mn-ea"/>
                          <a:cs typeface="Segoe UI"/>
                        </a:rPr>
                        <a:t>Dalle</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 for image generation</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GPT4 Vision and multi modal applications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2778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2"/>
                          </a:solidFill>
                          <a:latin typeface="+mj-lt"/>
                          <a:ea typeface="+mn-ea"/>
                          <a:cs typeface="Segoe UI" panose="020B0502040204020203" pitchFamily="34" charset="0"/>
                        </a:rPr>
                        <a:t>Break (15:00 to 15:10)</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dirty="0">
                        <a:ln>
                          <a:noFill/>
                        </a:ln>
                        <a:solidFill>
                          <a:srgbClr val="000000"/>
                        </a:solidFill>
                        <a:effectLst/>
                        <a:uLnTx/>
                        <a:uFillTx/>
                        <a:latin typeface="+mn-lt"/>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3136738825"/>
                  </a:ext>
                </a:extLst>
              </a:tr>
              <a:tr h="81351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Late afternoon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Segoe UI Semibold" panose="020B0502040204020203" pitchFamily="34" charset="0"/>
                          <a:ea typeface="+mn-ea"/>
                          <a:cs typeface="Segoe UI Semibold" panose="020B0502040204020203" pitchFamily="34" charset="0"/>
                        </a:rPr>
                        <a:t>(15:10 to 16:30)</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Responsible Generative AI</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Fine-tune a foundation model from the model catalogue in Azure Machine Learning (demo)</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Mini Project: Implement Financial Assistant Bot using RAG Approach</a:t>
                      </a:r>
                    </a:p>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Segoe UI"/>
                        </a:rPr>
                        <a:t>Q&amp;A</a:t>
                      </a:r>
                      <a:endParaRPr kumimoji="0" lang="en-US" sz="1000" b="0" i="0" u="none" strike="noStrike" kern="1200" cap="none" spc="0" normalizeH="0" baseline="0" noProof="0" dirty="0">
                        <a:ln>
                          <a:noFill/>
                        </a:ln>
                        <a:solidFill>
                          <a:srgbClr val="000000"/>
                        </a:solidFill>
                        <a:effectLst/>
                        <a:uLnTx/>
                        <a:uFillTx/>
                        <a:latin typeface="+mn-lt"/>
                        <a:ea typeface="+mn-ea"/>
                        <a:cs typeface="Segoe UI"/>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bl>
          </a:graphicData>
        </a:graphic>
      </p:graphicFrame>
    </p:spTree>
    <p:extLst>
      <p:ext uri="{BB962C8B-B14F-4D97-AF65-F5344CB8AC3E}">
        <p14:creationId xmlns:p14="http://schemas.microsoft.com/office/powerpoint/2010/main" val="19584399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a:spLocks noChangeArrowheads="1"/>
          </p:cNvSpPr>
          <p:nvPr/>
        </p:nvSpPr>
        <p:spPr bwMode="auto">
          <a:xfrm>
            <a:off x="1160463" y="4930775"/>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Pe-icon-7-stroke" pitchFamily="2" charset="0"/>
                <a:ea typeface="+mn-ea"/>
                <a:cs typeface="+mn-cs"/>
              </a:rPr>
              <a:t></a:t>
            </a:r>
            <a:endParaRPr kumimoji="0" lang="ru-RU" sz="2400" b="0" i="0" u="none" strike="noStrike" kern="1200" cap="none" spc="0" normalizeH="0" baseline="0" noProof="0">
              <a:ln>
                <a:noFill/>
              </a:ln>
              <a:solidFill>
                <a:prstClr val="white"/>
              </a:solidFill>
              <a:effectLst/>
              <a:uLnTx/>
              <a:uFillTx/>
              <a:ea typeface="+mn-ea"/>
              <a:cs typeface="+mn-cs"/>
            </a:endParaRPr>
          </a:p>
        </p:txBody>
      </p:sp>
      <p:sp>
        <p:nvSpPr>
          <p:cNvPr id="21" name="Прямоугольник 20"/>
          <p:cNvSpPr>
            <a:spLocks noChangeArrowheads="1"/>
          </p:cNvSpPr>
          <p:nvPr/>
        </p:nvSpPr>
        <p:spPr bwMode="auto">
          <a:xfrm>
            <a:off x="7740650" y="1839913"/>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Pe-icon-7-stroke" pitchFamily="2" charset="0"/>
                <a:ea typeface="+mn-ea"/>
                <a:cs typeface="+mn-cs"/>
              </a:rPr>
              <a:t></a:t>
            </a:r>
            <a:endParaRPr kumimoji="0" lang="ru-RU" sz="2800" b="0" i="0" u="none" strike="noStrike" kern="1200" cap="none" spc="0" normalizeH="0" baseline="0" noProof="0">
              <a:ln>
                <a:noFill/>
              </a:ln>
              <a:solidFill>
                <a:prstClr val="white"/>
              </a:solidFill>
              <a:effectLst/>
              <a:uLnTx/>
              <a:uFillTx/>
              <a:ea typeface="+mn-ea"/>
              <a:cs typeface="+mn-cs"/>
            </a:endParaRPr>
          </a:p>
        </p:txBody>
      </p:sp>
      <p:sp>
        <p:nvSpPr>
          <p:cNvPr id="24" name="Прямоугольник 23"/>
          <p:cNvSpPr>
            <a:spLocks noChangeArrowheads="1"/>
          </p:cNvSpPr>
          <p:nvPr/>
        </p:nvSpPr>
        <p:spPr bwMode="auto">
          <a:xfrm>
            <a:off x="7740650" y="3303588"/>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Pe-icon-7-stroke" pitchFamily="2" charset="0"/>
                <a:ea typeface="+mn-ea"/>
                <a:cs typeface="+mn-cs"/>
              </a:rPr>
              <a:t></a:t>
            </a:r>
            <a:endParaRPr kumimoji="0" lang="ru-RU" sz="2800" b="0" i="0" u="none" strike="noStrike" kern="1200" cap="none" spc="0" normalizeH="0" baseline="0" noProof="0">
              <a:ln>
                <a:noFill/>
              </a:ln>
              <a:solidFill>
                <a:prstClr val="white"/>
              </a:solidFill>
              <a:effectLst/>
              <a:uLnTx/>
              <a:uFillTx/>
              <a:ea typeface="+mn-ea"/>
              <a:cs typeface="+mn-cs"/>
            </a:endParaRPr>
          </a:p>
        </p:txBody>
      </p:sp>
      <p:sp>
        <p:nvSpPr>
          <p:cNvPr id="27" name="Прямоугольник 26"/>
          <p:cNvSpPr>
            <a:spLocks noChangeArrowheads="1"/>
          </p:cNvSpPr>
          <p:nvPr/>
        </p:nvSpPr>
        <p:spPr bwMode="auto">
          <a:xfrm>
            <a:off x="7773988" y="4791075"/>
            <a:ext cx="47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Pe-icon-7-stroke" pitchFamily="2" charset="0"/>
                <a:ea typeface="+mn-ea"/>
                <a:cs typeface="+mn-cs"/>
              </a:rPr>
              <a:t></a:t>
            </a:r>
            <a:endParaRPr kumimoji="0" lang="ru-RU" sz="2800" b="0" i="0" u="none" strike="noStrike" kern="1200" cap="none" spc="0" normalizeH="0" baseline="0" noProof="0">
              <a:ln>
                <a:noFill/>
              </a:ln>
              <a:solidFill>
                <a:prstClr val="white"/>
              </a:solidFill>
              <a:effectLst/>
              <a:uLnTx/>
              <a:uFillTx/>
              <a:ea typeface="+mn-ea"/>
              <a:cs typeface="+mn-cs"/>
            </a:endParaRPr>
          </a:p>
        </p:txBody>
      </p:sp>
      <p:sp>
        <p:nvSpPr>
          <p:cNvPr id="46" name="Rectangle 45"/>
          <p:cNvSpPr/>
          <p:nvPr/>
        </p:nvSpPr>
        <p:spPr>
          <a:xfrm>
            <a:off x="754063" y="6773863"/>
            <a:ext cx="1336675" cy="84137"/>
          </a:xfrm>
          <a:prstGeom prst="rect">
            <a:avLst/>
          </a:prstGeom>
          <a:solidFill>
            <a:srgbClr val="D600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E00A4"/>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CF7F973-9F77-B740-B2BB-325244F3F806}"/>
              </a:ext>
            </a:extLst>
          </p:cNvPr>
          <p:cNvSpPr txBox="1"/>
          <p:nvPr/>
        </p:nvSpPr>
        <p:spPr>
          <a:xfrm>
            <a:off x="1131341" y="1903312"/>
            <a:ext cx="9043639" cy="4031873"/>
          </a:xfrm>
          <a:prstGeom prst="rect">
            <a:avLst/>
          </a:prstGeom>
          <a:noFill/>
        </p:spPr>
        <p:txBody>
          <a:bodyPr wrap="square" rtlCol="0">
            <a:spAutoFit/>
          </a:bodyPr>
          <a:lstStyle/>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You should have received </a:t>
            </a:r>
            <a:r>
              <a:rPr kumimoji="0" lang="en-US"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the link to </a:t>
            </a: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ebook via email.</a:t>
            </a:r>
          </a:p>
          <a:p>
            <a:pPr marL="800100" marR="0" lvl="1"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Pls check email : </a:t>
            </a:r>
            <a:r>
              <a:rPr kumimoji="0" lang="en-US"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palvinder.singh@specnt.com</a:t>
            </a: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a:t>
            </a:r>
          </a:p>
          <a:p>
            <a:pPr marL="800100" marR="0" lvl="1"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If not please email : </a:t>
            </a:r>
            <a:r>
              <a:rPr kumimoji="0" lang="en-US"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palvinder.singh@specnt.com</a:t>
            </a: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 we will share same over email.</a:t>
            </a: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If </a:t>
            </a:r>
            <a:r>
              <a:rPr kumimoji="0" lang="en-US"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you face </a:t>
            </a: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issue with ebook/codes etc , please email (</a:t>
            </a:r>
            <a:r>
              <a:rPr kumimoji="0" lang="en-US"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palvinder.singh@specnt.com</a:t>
            </a: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Let</a:t>
            </a:r>
            <a:r>
              <a:rPr kumimoji="0" lang="en-US"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 u</a:t>
            </a:r>
            <a:r>
              <a:rPr kumimoji="0" lang="x-none" sz="18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s keep the session </a:t>
            </a:r>
            <a:r>
              <a:rPr kumimoji="0" lang="en-US" sz="40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i</a:t>
            </a:r>
            <a:r>
              <a:rPr kumimoji="0" lang="x-none" sz="40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nteractive</a:t>
            </a:r>
            <a:r>
              <a:rPr kumimoji="0" lang="en-US" sz="4000" b="0" i="0" u="none" strike="noStrike" kern="1200" cap="none" spc="0" normalizeH="0" baseline="0" noProof="0" dirty="0">
                <a:ln>
                  <a:noFill/>
                </a:ln>
                <a:solidFill>
                  <a:srgbClr val="4472C4">
                    <a:lumMod val="50000"/>
                  </a:srgbClr>
                </a:solidFill>
                <a:effectLst/>
                <a:uLnTx/>
                <a:uFillTx/>
                <a:latin typeface="Segoe UI Semibold" panose="020B0702040204020203" pitchFamily="34" charset="0"/>
                <a:ea typeface="+mn-ea"/>
                <a:cs typeface="Segoe UI Semibold" panose="020B0702040204020203" pitchFamily="34" charset="0"/>
              </a:rPr>
              <a:t> </a:t>
            </a:r>
            <a:r>
              <a:rPr kumimoji="0" lang="en-US" sz="4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a:t>
            </a:r>
            <a:endParaRPr kumimoji="0" lang="x-none" sz="4000" b="0" i="0" u="none"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endParaRPr>
          </a:p>
        </p:txBody>
      </p:sp>
      <p:cxnSp>
        <p:nvCxnSpPr>
          <p:cNvPr id="14" name="Прямая соединительная линия 12"/>
          <p:cNvCxnSpPr>
            <a:cxnSpLocks/>
          </p:cNvCxnSpPr>
          <p:nvPr/>
        </p:nvCxnSpPr>
        <p:spPr>
          <a:xfrm flipV="1">
            <a:off x="0" y="1171385"/>
            <a:ext cx="12192000" cy="80241"/>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669780" y="610033"/>
            <a:ext cx="8952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eaLnBrk="0" fontAlgn="base" hangingPunct="0">
              <a:spcBef>
                <a:spcPct val="0"/>
              </a:spcBef>
              <a:spcAft>
                <a:spcPct val="0"/>
              </a:spcAft>
              <a:defRPr>
                <a:solidFill>
                  <a:schemeClr val="tx1"/>
                </a:solidFill>
                <a:latin typeface="King" pitchFamily="2" charset="0"/>
              </a:defRPr>
            </a:lvl6pPr>
            <a:lvl7pPr marL="2971800" indent="-228600" eaLnBrk="0" fontAlgn="base" hangingPunct="0">
              <a:spcBef>
                <a:spcPct val="0"/>
              </a:spcBef>
              <a:spcAft>
                <a:spcPct val="0"/>
              </a:spcAft>
              <a:defRPr>
                <a:solidFill>
                  <a:schemeClr val="tx1"/>
                </a:solidFill>
                <a:latin typeface="King" pitchFamily="2" charset="0"/>
              </a:defRPr>
            </a:lvl7pPr>
            <a:lvl8pPr marL="3429000" indent="-228600" eaLnBrk="0" fontAlgn="base" hangingPunct="0">
              <a:spcBef>
                <a:spcPct val="0"/>
              </a:spcBef>
              <a:spcAft>
                <a:spcPct val="0"/>
              </a:spcAft>
              <a:defRPr>
                <a:solidFill>
                  <a:schemeClr val="tx1"/>
                </a:solidFill>
                <a:latin typeface="King" pitchFamily="2" charset="0"/>
              </a:defRPr>
            </a:lvl8pPr>
            <a:lvl9pPr marL="3886200" indent="-228600" eaLnBrk="0" fontAlgn="base" hangingPunct="0">
              <a:spcBef>
                <a:spcPct val="0"/>
              </a:spcBef>
              <a:spcAft>
                <a:spcPct val="0"/>
              </a:spcAft>
              <a:defRPr>
                <a:solidFill>
                  <a:schemeClr val="tx1"/>
                </a:solidFill>
                <a:latin typeface="King" pitchFamily="2"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Segoe UI Semibold" panose="020B0702040204020203" pitchFamily="34" charset="0"/>
                <a:ea typeface="Karla" pitchFamily="2" charset="0"/>
                <a:cs typeface="Segoe UI Semibold" panose="020B0702040204020203" pitchFamily="34" charset="0"/>
              </a:rPr>
              <a:t>INTRODUCTION: Few Important Points to Note</a:t>
            </a:r>
          </a:p>
        </p:txBody>
      </p:sp>
      <p:sp>
        <p:nvSpPr>
          <p:cNvPr id="19" name="Rectangle 18"/>
          <p:cNvSpPr/>
          <p:nvPr/>
        </p:nvSpPr>
        <p:spPr>
          <a:xfrm>
            <a:off x="0" y="6151418"/>
            <a:ext cx="12192001" cy="7065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93" y="5801590"/>
            <a:ext cx="2729107" cy="136455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9019" y="6333160"/>
            <a:ext cx="1579418" cy="339346"/>
          </a:xfrm>
          <a:prstGeom prst="rect">
            <a:avLst/>
          </a:prstGeom>
        </p:spPr>
      </p:pic>
    </p:spTree>
    <p:extLst>
      <p:ext uri="{BB962C8B-B14F-4D97-AF65-F5344CB8AC3E}">
        <p14:creationId xmlns:p14="http://schemas.microsoft.com/office/powerpoint/2010/main" val="2442271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4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4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400"/>
                                        <p:tgtEl>
                                          <p:spTgt spid="24"/>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up)">
                                      <p:cBhvr>
                                        <p:cTn id="16" dur="400"/>
                                        <p:tgtEl>
                                          <p:spTgt spid="27"/>
                                        </p:tgtEl>
                                      </p:cBhvr>
                                    </p:animEffect>
                                  </p:childTnLst>
                                </p:cTn>
                              </p:par>
                            </p:childTnLst>
                          </p:cTn>
                        </p:par>
                        <p:par>
                          <p:cTn id="17" fill="hold">
                            <p:stCondLst>
                              <p:cond delay="4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18"/>
                                        </p:tgtEl>
                                        <p:attrNameLst>
                                          <p:attrName>style.visibility</p:attrName>
                                        </p:attrNameLst>
                                      </p:cBhvr>
                                      <p:to>
                                        <p:strVal val="visible"/>
                                      </p:to>
                                    </p:set>
                                    <p:anim calcmode="lin" valueType="num">
                                      <p:cBhvr>
                                        <p:cTn id="20" dur="25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21" dur="250" fill="hold"/>
                                        <p:tgtEl>
                                          <p:spTgt spid="18"/>
                                        </p:tgtEl>
                                        <p:attrNameLst>
                                          <p:attrName>ppt_y</p:attrName>
                                        </p:attrNameLst>
                                      </p:cBhvr>
                                      <p:tavLst>
                                        <p:tav tm="0">
                                          <p:val>
                                            <p:strVal val="#ppt_y"/>
                                          </p:val>
                                        </p:tav>
                                        <p:tav tm="100000">
                                          <p:val>
                                            <p:strVal val="#ppt_y"/>
                                          </p:val>
                                        </p:tav>
                                      </p:tavLst>
                                    </p:anim>
                                    <p:anim calcmode="lin" valueType="num">
                                      <p:cBhvr>
                                        <p:cTn id="22" dur="25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23" dur="25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24" dur="25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4" grpId="0"/>
      <p:bldP spid="2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281A8-88FE-449C-935A-D11EFADE6C88}"/>
              </a:ext>
            </a:extLst>
          </p:cNvPr>
          <p:cNvSpPr>
            <a:spLocks noGrp="1"/>
          </p:cNvSpPr>
          <p:nvPr>
            <p:ph type="title"/>
          </p:nvPr>
        </p:nvSpPr>
        <p:spPr>
          <a:xfrm>
            <a:off x="588263" y="585788"/>
            <a:ext cx="11018520" cy="430887"/>
          </a:xfrm>
        </p:spPr>
        <p:txBody>
          <a:bodyPr>
            <a:normAutofit fontScale="90000"/>
          </a:bodyPr>
          <a:lstStyle/>
          <a:p>
            <a:r>
              <a:rPr lang="en-US"/>
              <a:t>Azure training and certifications</a:t>
            </a:r>
            <a:endParaRPr lang="en-IN"/>
          </a:p>
        </p:txBody>
      </p:sp>
      <p:sp>
        <p:nvSpPr>
          <p:cNvPr id="92" name="Rectangle 91">
            <a:extLst>
              <a:ext uri="{FF2B5EF4-FFF2-40B4-BE49-F238E27FC236}">
                <a16:creationId xmlns:a16="http://schemas.microsoft.com/office/drawing/2014/main" id="{E9203CF9-0B51-4251-8205-8E36D3E8D820}"/>
              </a:ext>
            </a:extLst>
          </p:cNvPr>
          <p:cNvSpPr/>
          <p:nvPr/>
        </p:nvSpPr>
        <p:spPr bwMode="auto">
          <a:xfrm>
            <a:off x="3913498" y="1409471"/>
            <a:ext cx="1343218"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Apps &amp; Infra</a:t>
            </a:r>
          </a:p>
        </p:txBody>
      </p:sp>
      <p:sp>
        <p:nvSpPr>
          <p:cNvPr id="95" name="Oval 94">
            <a:extLst>
              <a:ext uri="{FF2B5EF4-FFF2-40B4-BE49-F238E27FC236}">
                <a16:creationId xmlns:a16="http://schemas.microsoft.com/office/drawing/2014/main" id="{F9994AB0-3604-4C37-9631-5D5145E7C2B5}"/>
              </a:ext>
            </a:extLst>
          </p:cNvPr>
          <p:cNvSpPr/>
          <p:nvPr/>
        </p:nvSpPr>
        <p:spPr bwMode="auto">
          <a:xfrm>
            <a:off x="3211566" y="1273047"/>
            <a:ext cx="542417" cy="54241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97" name="Rectangle 96">
            <a:extLst>
              <a:ext uri="{FF2B5EF4-FFF2-40B4-BE49-F238E27FC236}">
                <a16:creationId xmlns:a16="http://schemas.microsoft.com/office/drawing/2014/main" id="{22765BA4-45C8-42B9-A40E-9895A9A90369}"/>
              </a:ext>
            </a:extLst>
          </p:cNvPr>
          <p:cNvSpPr/>
          <p:nvPr/>
        </p:nvSpPr>
        <p:spPr bwMode="auto">
          <a:xfrm>
            <a:off x="6397106" y="1436533"/>
            <a:ext cx="1202786"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Data &amp; AI</a:t>
            </a:r>
          </a:p>
        </p:txBody>
      </p:sp>
      <p:sp>
        <p:nvSpPr>
          <p:cNvPr id="120" name="exam beta" hidden="1">
            <a:extLst>
              <a:ext uri="{FF2B5EF4-FFF2-40B4-BE49-F238E27FC236}">
                <a16:creationId xmlns:a16="http://schemas.microsoft.com/office/drawing/2014/main" id="{5D917998-31B0-4DAB-9E46-B929D82D132C}"/>
              </a:ext>
            </a:extLst>
          </p:cNvPr>
          <p:cNvSpPr txBox="1"/>
          <p:nvPr/>
        </p:nvSpPr>
        <p:spPr>
          <a:xfrm>
            <a:off x="6619462" y="6211106"/>
            <a:ext cx="5051608"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1" name="Footer Placeholder 17">
            <a:extLst>
              <a:ext uri="{FF2B5EF4-FFF2-40B4-BE49-F238E27FC236}">
                <a16:creationId xmlns:a16="http://schemas.microsoft.com/office/drawing/2014/main" id="{65D0CE1D-4384-4F30-BEDA-3300F1C67070}"/>
              </a:ext>
            </a:extLst>
          </p:cNvPr>
          <p:cNvSpPr txBox="1">
            <a:spLocks/>
          </p:cNvSpPr>
          <p:nvPr/>
        </p:nvSpPr>
        <p:spPr>
          <a:xfrm>
            <a:off x="10195858" y="6290087"/>
            <a:ext cx="1420262" cy="153888"/>
          </a:xfrm>
          <a:prstGeom prst="rect">
            <a:avLst/>
          </a:prstGeom>
        </p:spPr>
        <p:txBody>
          <a:bodyPr vert="horz" wrap="none" lIns="0" tIns="0" rIns="0" bIns="0" rtlCol="0" anchor="ctr">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Last updated: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June 2020</a:t>
            </a:r>
          </a:p>
        </p:txBody>
      </p:sp>
      <p:sp>
        <p:nvSpPr>
          <p:cNvPr id="53" name="Rectangle 52">
            <a:extLst>
              <a:ext uri="{FF2B5EF4-FFF2-40B4-BE49-F238E27FC236}">
                <a16:creationId xmlns:a16="http://schemas.microsoft.com/office/drawing/2014/main" id="{0D9C8DC3-DB83-40B4-B018-284F6C0836E4}"/>
              </a:ext>
            </a:extLst>
          </p:cNvPr>
          <p:cNvSpPr/>
          <p:nvPr/>
        </p:nvSpPr>
        <p:spPr>
          <a:xfrm>
            <a:off x="9024478" y="6238664"/>
            <a:ext cx="1078006" cy="256735"/>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*In BETA</a:t>
            </a:r>
          </a:p>
        </p:txBody>
      </p:sp>
      <p:sp>
        <p:nvSpPr>
          <p:cNvPr id="111" name="Rectangle 110">
            <a:extLst>
              <a:ext uri="{FF2B5EF4-FFF2-40B4-BE49-F238E27FC236}">
                <a16:creationId xmlns:a16="http://schemas.microsoft.com/office/drawing/2014/main" id="{C937496C-3141-44D0-AB77-E7F604294DC8}"/>
              </a:ext>
              <a:ext uri="{C183D7F6-B498-43B3-948B-1728B52AA6E4}">
                <adec:decorative xmlns:adec="http://schemas.microsoft.com/office/drawing/2017/decorative" val="1"/>
              </a:ext>
            </a:extLst>
          </p:cNvPr>
          <p:cNvSpPr/>
          <p:nvPr/>
        </p:nvSpPr>
        <p:spPr>
          <a:xfrm>
            <a:off x="7978140" y="1235242"/>
            <a:ext cx="3637980" cy="4894423"/>
          </a:xfrm>
          <a:prstGeom prst="rect">
            <a:avLst/>
          </a:pr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Specialty</a:t>
            </a:r>
            <a:endParaRPr kumimoji="0" lang="en-US" sz="16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Deep technical skills managing industry solutions</a:t>
            </a:r>
          </a:p>
        </p:txBody>
      </p:sp>
      <p:sp>
        <p:nvSpPr>
          <p:cNvPr id="39" name="Rectangle 38">
            <a:extLst>
              <a:ext uri="{FF2B5EF4-FFF2-40B4-BE49-F238E27FC236}">
                <a16:creationId xmlns:a16="http://schemas.microsoft.com/office/drawing/2014/main" id="{F6F4E672-ACF6-4A74-9750-19C4C09A0DCB}"/>
              </a:ext>
              <a:ext uri="{C183D7F6-B498-43B3-948B-1728B52AA6E4}">
                <adec:decorative xmlns:adec="http://schemas.microsoft.com/office/drawing/2017/decorative" val="1"/>
              </a:ext>
            </a:extLst>
          </p:cNvPr>
          <p:cNvSpPr/>
          <p:nvPr/>
        </p:nvSpPr>
        <p:spPr>
          <a:xfrm>
            <a:off x="634839" y="1269716"/>
            <a:ext cx="7293008" cy="3791120"/>
          </a:xfrm>
          <a:prstGeom prst="rect">
            <a:avLst/>
          </a:pr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Role-based</a:t>
            </a:r>
            <a:endParaRPr kumimoji="0" lang="en-US" sz="16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endParaRP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Technical skills required </a:t>
            </a:r>
            <a:b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b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to perform a job</a:t>
            </a:r>
          </a:p>
        </p:txBody>
      </p:sp>
      <p:sp>
        <p:nvSpPr>
          <p:cNvPr id="50" name="Rectangle 49">
            <a:extLst>
              <a:ext uri="{FF2B5EF4-FFF2-40B4-BE49-F238E27FC236}">
                <a16:creationId xmlns:a16="http://schemas.microsoft.com/office/drawing/2014/main" id="{0808BA9F-E619-4D93-A14A-8377D027346F}"/>
              </a:ext>
            </a:extLst>
          </p:cNvPr>
          <p:cNvSpPr/>
          <p:nvPr/>
        </p:nvSpPr>
        <p:spPr bwMode="auto">
          <a:xfrm>
            <a:off x="1956642" y="3863734"/>
            <a:ext cx="765209"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prstClr val="black"/>
                </a:solidFill>
                <a:effectLst/>
                <a:uLnTx/>
                <a:uFillTx/>
                <a:latin typeface="Calibri Light" panose="020F0302020204030204"/>
                <a:ea typeface="+mn-ea"/>
                <a:cs typeface="Segoe UI" panose="020B0502040204020203" pitchFamily="34" charset="0"/>
              </a:rPr>
              <a:t>Associate</a:t>
            </a:r>
          </a:p>
        </p:txBody>
      </p:sp>
      <p:sp>
        <p:nvSpPr>
          <p:cNvPr id="59" name="Rectangle 58">
            <a:extLst>
              <a:ext uri="{FF2B5EF4-FFF2-40B4-BE49-F238E27FC236}">
                <a16:creationId xmlns:a16="http://schemas.microsoft.com/office/drawing/2014/main" id="{C0458258-3E9A-4AC4-8144-387AB0F8B063}"/>
              </a:ext>
            </a:extLst>
          </p:cNvPr>
          <p:cNvSpPr/>
          <p:nvPr/>
        </p:nvSpPr>
        <p:spPr bwMode="auto">
          <a:xfrm>
            <a:off x="2200490" y="2408793"/>
            <a:ext cx="521361" cy="215444"/>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prstClr val="black"/>
                </a:solidFill>
                <a:effectLst/>
                <a:uLnTx/>
                <a:uFillTx/>
                <a:latin typeface="Calibri Light" panose="020F0302020204030204"/>
                <a:ea typeface="+mn-ea"/>
                <a:cs typeface="Segoe UI" panose="020B0502040204020203" pitchFamily="34" charset="0"/>
              </a:rPr>
              <a:t>Expert</a:t>
            </a:r>
          </a:p>
        </p:txBody>
      </p:sp>
      <p:sp>
        <p:nvSpPr>
          <p:cNvPr id="80" name="Rectangle 79">
            <a:extLst>
              <a:ext uri="{FF2B5EF4-FFF2-40B4-BE49-F238E27FC236}">
                <a16:creationId xmlns:a16="http://schemas.microsoft.com/office/drawing/2014/main" id="{ADE641F1-9BC9-4152-B342-B99AA71CDEAF}"/>
              </a:ext>
            </a:extLst>
          </p:cNvPr>
          <p:cNvSpPr/>
          <p:nvPr/>
        </p:nvSpPr>
        <p:spPr>
          <a:xfrm>
            <a:off x="3010300" y="2308220"/>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DevOps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a:cs typeface="Segoe UI"/>
              </a:rPr>
              <a:t>(AZ- 400)</a:t>
            </a:r>
          </a:p>
        </p:txBody>
      </p:sp>
      <p:sp>
        <p:nvSpPr>
          <p:cNvPr id="81" name="Rectangle 80">
            <a:extLst>
              <a:ext uri="{FF2B5EF4-FFF2-40B4-BE49-F238E27FC236}">
                <a16:creationId xmlns:a16="http://schemas.microsoft.com/office/drawing/2014/main" id="{DC897B04-4131-48B8-84D4-85C1C83908A4}"/>
              </a:ext>
            </a:extLst>
          </p:cNvPr>
          <p:cNvSpPr/>
          <p:nvPr/>
        </p:nvSpPr>
        <p:spPr>
          <a:xfrm>
            <a:off x="3010300" y="1899321"/>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Azure Solutions Architect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(AZ- 303 &amp; AZ 304)*</a:t>
            </a:r>
          </a:p>
        </p:txBody>
      </p:sp>
      <p:cxnSp>
        <p:nvCxnSpPr>
          <p:cNvPr id="47" name="Straight Connector 46">
            <a:extLst>
              <a:ext uri="{FF2B5EF4-FFF2-40B4-BE49-F238E27FC236}">
                <a16:creationId xmlns:a16="http://schemas.microsoft.com/office/drawing/2014/main" id="{1AB905CB-74C5-4185-90AC-07DB67E07C53}"/>
              </a:ext>
              <a:ext uri="{C183D7F6-B498-43B3-948B-1728B52AA6E4}">
                <adec:decorative xmlns:adec="http://schemas.microsoft.com/office/drawing/2017/decorative" val="1"/>
              </a:ext>
            </a:extLst>
          </p:cNvPr>
          <p:cNvCxnSpPr>
            <a:cxnSpLocks/>
          </p:cNvCxnSpPr>
          <p:nvPr/>
        </p:nvCxnSpPr>
        <p:spPr>
          <a:xfrm flipH="1">
            <a:off x="3010300" y="2755220"/>
            <a:ext cx="4857350" cy="0"/>
          </a:xfrm>
          <a:prstGeom prst="line">
            <a:avLst/>
          </a:prstGeom>
          <a:noFill/>
          <a:ln w="6350" cap="flat" cmpd="sng" algn="ctr">
            <a:solidFill>
              <a:schemeClr val="bg1">
                <a:lumMod val="50000"/>
              </a:schemeClr>
            </a:solidFill>
            <a:prstDash val="solid"/>
          </a:ln>
          <a:effectLst/>
        </p:spPr>
      </p:cxnSp>
      <p:sp>
        <p:nvSpPr>
          <p:cNvPr id="33" name="Rectangle 32">
            <a:extLst>
              <a:ext uri="{FF2B5EF4-FFF2-40B4-BE49-F238E27FC236}">
                <a16:creationId xmlns:a16="http://schemas.microsoft.com/office/drawing/2014/main" id="{006DAFBC-3A60-4593-A967-DC23E072B243}"/>
              </a:ext>
              <a:ext uri="{C183D7F6-B498-43B3-948B-1728B52AA6E4}">
                <adec:decorative xmlns:adec="http://schemas.microsoft.com/office/drawing/2017/decorative" val="1"/>
              </a:ext>
            </a:extLst>
          </p:cNvPr>
          <p:cNvSpPr/>
          <p:nvPr/>
        </p:nvSpPr>
        <p:spPr>
          <a:xfrm>
            <a:off x="589675" y="5125003"/>
            <a:ext cx="7338172" cy="1004663"/>
          </a:xfrm>
          <a:prstGeom prst="rect">
            <a:avLst/>
          </a:prstGeom>
          <a:solidFill>
            <a:schemeClr val="bg1">
              <a:lumMod val="95000"/>
            </a:schemeClr>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chorCtr="0"/>
          <a:lstStyle/>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400" b="1" i="0" u="none" strike="noStrike" kern="1200" cap="none" spc="0" normalizeH="0" baseline="0" noProof="0" dirty="0">
                <a:ln w="3175">
                  <a:noFill/>
                </a:ln>
                <a:solidFill>
                  <a:srgbClr val="4472C4"/>
                </a:solidFill>
                <a:effectLst/>
                <a:uLnTx/>
                <a:uFillTx/>
                <a:latin typeface="Calibri Light" panose="020F0302020204030204"/>
                <a:ea typeface="+mn-ea"/>
                <a:cs typeface="Segoe UI" panose="020B0502040204020203" pitchFamily="34" charset="0"/>
              </a:rPr>
              <a:t>Fundamentals</a:t>
            </a:r>
            <a:r>
              <a:rPr kumimoji="0" lang="en-US" sz="1800" b="1" i="0" u="none" strike="noStrike" kern="1200" cap="none" spc="0" normalizeH="0" baseline="0" noProof="0" dirty="0">
                <a:ln w="3175">
                  <a:noFill/>
                </a:ln>
                <a:solidFill>
                  <a:srgbClr val="4472C4"/>
                </a:solidFill>
                <a:effectLst/>
                <a:uLnTx/>
                <a:uFillTx/>
                <a:latin typeface="Calibri" panose="020F0502020204030204"/>
                <a:ea typeface="+mn-ea"/>
                <a:cs typeface="Segoe UI" panose="020B0502040204020203" pitchFamily="34" charset="0"/>
              </a:rPr>
              <a:t> </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Foundational understanding </a:t>
            </a:r>
            <a:b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br>
            <a:r>
              <a:rPr kumimoji="0" lang="en-US" sz="1200" b="0" i="0" u="none" strike="noStrike" kern="1200" cap="none" spc="0" normalizeH="0" baseline="0" noProof="0" dirty="0">
                <a:ln w="3175">
                  <a:noFill/>
                </a:ln>
                <a:solidFill>
                  <a:prstClr val="black"/>
                </a:solidFill>
                <a:effectLst/>
                <a:uLnTx/>
                <a:uFillTx/>
                <a:latin typeface="Calibri" panose="020F0502020204030204"/>
                <a:ea typeface="+mn-ea"/>
                <a:cs typeface="Segoe UI Semibold" panose="020B0702040204020203" pitchFamily="34" charset="0"/>
              </a:rPr>
              <a:t>of technology</a:t>
            </a:r>
          </a:p>
        </p:txBody>
      </p:sp>
      <p:sp>
        <p:nvSpPr>
          <p:cNvPr id="18" name="Rectangle 17">
            <a:extLst>
              <a:ext uri="{FF2B5EF4-FFF2-40B4-BE49-F238E27FC236}">
                <a16:creationId xmlns:a16="http://schemas.microsoft.com/office/drawing/2014/main" id="{DD26FEEB-ED13-4B13-B0EC-8B4C5DFD8D9C}"/>
              </a:ext>
            </a:extLst>
          </p:cNvPr>
          <p:cNvSpPr/>
          <p:nvPr/>
        </p:nvSpPr>
        <p:spPr bwMode="auto">
          <a:xfrm>
            <a:off x="2834680" y="1975522"/>
            <a:ext cx="89117" cy="734242"/>
          </a:xfrm>
          <a:custGeom>
            <a:avLst/>
            <a:gdLst>
              <a:gd name="connsiteX0" fmla="*/ 0 w 225839"/>
              <a:gd name="connsiteY0" fmla="*/ 0 h 775338"/>
              <a:gd name="connsiteX1" fmla="*/ 225839 w 225839"/>
              <a:gd name="connsiteY1" fmla="*/ 0 h 775338"/>
              <a:gd name="connsiteX2" fmla="*/ 225839 w 225839"/>
              <a:gd name="connsiteY2" fmla="*/ 775338 h 775338"/>
              <a:gd name="connsiteX3" fmla="*/ 0 w 225839"/>
              <a:gd name="connsiteY3" fmla="*/ 775338 h 775338"/>
              <a:gd name="connsiteX4" fmla="*/ 0 w 225839"/>
              <a:gd name="connsiteY4" fmla="*/ 0 h 775338"/>
              <a:gd name="connsiteX0" fmla="*/ 225839 w 317279"/>
              <a:gd name="connsiteY0" fmla="*/ 775338 h 866778"/>
              <a:gd name="connsiteX1" fmla="*/ 0 w 317279"/>
              <a:gd name="connsiteY1" fmla="*/ 775338 h 866778"/>
              <a:gd name="connsiteX2" fmla="*/ 0 w 317279"/>
              <a:gd name="connsiteY2" fmla="*/ 0 h 866778"/>
              <a:gd name="connsiteX3" fmla="*/ 225839 w 317279"/>
              <a:gd name="connsiteY3" fmla="*/ 0 h 866778"/>
              <a:gd name="connsiteX4" fmla="*/ 317279 w 317279"/>
              <a:gd name="connsiteY4" fmla="*/ 866778 h 866778"/>
              <a:gd name="connsiteX0" fmla="*/ 225839 w 225839"/>
              <a:gd name="connsiteY0" fmla="*/ 775338 h 775338"/>
              <a:gd name="connsiteX1" fmla="*/ 0 w 225839"/>
              <a:gd name="connsiteY1" fmla="*/ 775338 h 775338"/>
              <a:gd name="connsiteX2" fmla="*/ 0 w 225839"/>
              <a:gd name="connsiteY2" fmla="*/ 0 h 775338"/>
              <a:gd name="connsiteX3" fmla="*/ 225839 w 225839"/>
              <a:gd name="connsiteY3" fmla="*/ 0 h 775338"/>
            </a:gdLst>
            <a:ahLst/>
            <a:cxnLst>
              <a:cxn ang="0">
                <a:pos x="connsiteX0" y="connsiteY0"/>
              </a:cxn>
              <a:cxn ang="0">
                <a:pos x="connsiteX1" y="connsiteY1"/>
              </a:cxn>
              <a:cxn ang="0">
                <a:pos x="connsiteX2" y="connsiteY2"/>
              </a:cxn>
              <a:cxn ang="0">
                <a:pos x="connsiteX3" y="connsiteY3"/>
              </a:cxn>
            </a:cxnLst>
            <a:rect l="l" t="t" r="r" b="b"/>
            <a:pathLst>
              <a:path w="225839" h="775338">
                <a:moveTo>
                  <a:pt x="225839" y="775338"/>
                </a:moveTo>
                <a:lnTo>
                  <a:pt x="0" y="775338"/>
                </a:lnTo>
                <a:lnTo>
                  <a:pt x="0" y="0"/>
                </a:lnTo>
                <a:lnTo>
                  <a:pt x="225839"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66" name="Rectangle 17">
            <a:extLst>
              <a:ext uri="{FF2B5EF4-FFF2-40B4-BE49-F238E27FC236}">
                <a16:creationId xmlns:a16="http://schemas.microsoft.com/office/drawing/2014/main" id="{1B040502-AC0A-48B3-95DC-9044F9F45598}"/>
              </a:ext>
            </a:extLst>
          </p:cNvPr>
          <p:cNvSpPr/>
          <p:nvPr/>
        </p:nvSpPr>
        <p:spPr bwMode="auto">
          <a:xfrm>
            <a:off x="2834679" y="2962805"/>
            <a:ext cx="115423" cy="2162197"/>
          </a:xfrm>
          <a:custGeom>
            <a:avLst/>
            <a:gdLst>
              <a:gd name="connsiteX0" fmla="*/ 0 w 225839"/>
              <a:gd name="connsiteY0" fmla="*/ 0 h 775338"/>
              <a:gd name="connsiteX1" fmla="*/ 225839 w 225839"/>
              <a:gd name="connsiteY1" fmla="*/ 0 h 775338"/>
              <a:gd name="connsiteX2" fmla="*/ 225839 w 225839"/>
              <a:gd name="connsiteY2" fmla="*/ 775338 h 775338"/>
              <a:gd name="connsiteX3" fmla="*/ 0 w 225839"/>
              <a:gd name="connsiteY3" fmla="*/ 775338 h 775338"/>
              <a:gd name="connsiteX4" fmla="*/ 0 w 225839"/>
              <a:gd name="connsiteY4" fmla="*/ 0 h 775338"/>
              <a:gd name="connsiteX0" fmla="*/ 225839 w 317279"/>
              <a:gd name="connsiteY0" fmla="*/ 775338 h 866778"/>
              <a:gd name="connsiteX1" fmla="*/ 0 w 317279"/>
              <a:gd name="connsiteY1" fmla="*/ 775338 h 866778"/>
              <a:gd name="connsiteX2" fmla="*/ 0 w 317279"/>
              <a:gd name="connsiteY2" fmla="*/ 0 h 866778"/>
              <a:gd name="connsiteX3" fmla="*/ 225839 w 317279"/>
              <a:gd name="connsiteY3" fmla="*/ 0 h 866778"/>
              <a:gd name="connsiteX4" fmla="*/ 317279 w 317279"/>
              <a:gd name="connsiteY4" fmla="*/ 866778 h 866778"/>
              <a:gd name="connsiteX0" fmla="*/ 225839 w 225839"/>
              <a:gd name="connsiteY0" fmla="*/ 775338 h 775338"/>
              <a:gd name="connsiteX1" fmla="*/ 0 w 225839"/>
              <a:gd name="connsiteY1" fmla="*/ 775338 h 775338"/>
              <a:gd name="connsiteX2" fmla="*/ 0 w 225839"/>
              <a:gd name="connsiteY2" fmla="*/ 0 h 775338"/>
              <a:gd name="connsiteX3" fmla="*/ 225839 w 225839"/>
              <a:gd name="connsiteY3" fmla="*/ 0 h 775338"/>
            </a:gdLst>
            <a:ahLst/>
            <a:cxnLst>
              <a:cxn ang="0">
                <a:pos x="connsiteX0" y="connsiteY0"/>
              </a:cxn>
              <a:cxn ang="0">
                <a:pos x="connsiteX1" y="connsiteY1"/>
              </a:cxn>
              <a:cxn ang="0">
                <a:pos x="connsiteX2" y="connsiteY2"/>
              </a:cxn>
              <a:cxn ang="0">
                <a:pos x="connsiteX3" y="connsiteY3"/>
              </a:cxn>
            </a:cxnLst>
            <a:rect l="l" t="t" r="r" b="b"/>
            <a:pathLst>
              <a:path w="225839" h="775338">
                <a:moveTo>
                  <a:pt x="225839" y="775338"/>
                </a:moveTo>
                <a:lnTo>
                  <a:pt x="0" y="775338"/>
                </a:lnTo>
                <a:lnTo>
                  <a:pt x="0" y="0"/>
                </a:lnTo>
                <a:lnTo>
                  <a:pt x="225839" y="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67CD321E-30B7-45CD-A303-B2AE6D909F27}"/>
              </a:ext>
            </a:extLst>
          </p:cNvPr>
          <p:cNvSpPr/>
          <p:nvPr/>
        </p:nvSpPr>
        <p:spPr>
          <a:xfrm>
            <a:off x="3010300" y="2792058"/>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Administrator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(AZ-104)</a:t>
            </a:r>
          </a:p>
        </p:txBody>
      </p:sp>
      <p:sp>
        <p:nvSpPr>
          <p:cNvPr id="71" name="Rectangle 70">
            <a:extLst>
              <a:ext uri="{FF2B5EF4-FFF2-40B4-BE49-F238E27FC236}">
                <a16:creationId xmlns:a16="http://schemas.microsoft.com/office/drawing/2014/main" id="{285F62D9-C116-4620-B4DD-83C1C838FFA5}"/>
              </a:ext>
            </a:extLst>
          </p:cNvPr>
          <p:cNvSpPr/>
          <p:nvPr/>
        </p:nvSpPr>
        <p:spPr>
          <a:xfrm>
            <a:off x="3010300" y="3245071"/>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Developer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(AZ-204)</a:t>
            </a:r>
          </a:p>
        </p:txBody>
      </p:sp>
      <p:sp>
        <p:nvSpPr>
          <p:cNvPr id="73" name="Rectangle 72">
            <a:extLst>
              <a:ext uri="{FF2B5EF4-FFF2-40B4-BE49-F238E27FC236}">
                <a16:creationId xmlns:a16="http://schemas.microsoft.com/office/drawing/2014/main" id="{BBFE9FEF-4344-44F4-B062-15B40A69515F}"/>
              </a:ext>
            </a:extLst>
          </p:cNvPr>
          <p:cNvSpPr/>
          <p:nvPr/>
        </p:nvSpPr>
        <p:spPr>
          <a:xfrm>
            <a:off x="3010300" y="3698084"/>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Azure Security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Segoe UI Semibold" panose="020B0702040204020203" pitchFamily="34" charset="0"/>
              </a:rPr>
              <a:t>(AZ-500)</a:t>
            </a:r>
          </a:p>
        </p:txBody>
      </p:sp>
      <p:sp>
        <p:nvSpPr>
          <p:cNvPr id="109" name="Rectangle 108">
            <a:extLst>
              <a:ext uri="{FF2B5EF4-FFF2-40B4-BE49-F238E27FC236}">
                <a16:creationId xmlns:a16="http://schemas.microsoft.com/office/drawing/2014/main" id="{DD2ABF90-191D-43A2-8730-D84124523135}"/>
              </a:ext>
            </a:extLst>
          </p:cNvPr>
          <p:cNvSpPr/>
          <p:nvPr/>
        </p:nvSpPr>
        <p:spPr>
          <a:xfrm>
            <a:off x="5455425" y="4604110"/>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Data Analyst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(DA-100)</a:t>
            </a:r>
          </a:p>
        </p:txBody>
      </p:sp>
      <p:sp>
        <p:nvSpPr>
          <p:cNvPr id="77" name="Rectangle 76">
            <a:extLst>
              <a:ext uri="{FF2B5EF4-FFF2-40B4-BE49-F238E27FC236}">
                <a16:creationId xmlns:a16="http://schemas.microsoft.com/office/drawing/2014/main" id="{215F1754-11CF-49A1-BA6E-DF223350C187}"/>
              </a:ext>
            </a:extLst>
          </p:cNvPr>
          <p:cNvSpPr/>
          <p:nvPr/>
        </p:nvSpPr>
        <p:spPr>
          <a:xfrm>
            <a:off x="5455425" y="4151097"/>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Azure Data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a:rPr>
              <a:t>DP-200 &amp; DP-201)</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25C36945-AE13-4207-A3E5-891EC8889A16}"/>
              </a:ext>
            </a:extLst>
          </p:cNvPr>
          <p:cNvSpPr/>
          <p:nvPr/>
        </p:nvSpPr>
        <p:spPr>
          <a:xfrm>
            <a:off x="5455425" y="3698084"/>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Segoe UI Semibold"/>
              </a:rPr>
              <a:t>Azure AI Engineer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(AI-102)</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endParaRPr>
          </a:p>
        </p:txBody>
      </p:sp>
      <p:sp>
        <p:nvSpPr>
          <p:cNvPr id="79" name="Rectangle 78">
            <a:extLst>
              <a:ext uri="{FF2B5EF4-FFF2-40B4-BE49-F238E27FC236}">
                <a16:creationId xmlns:a16="http://schemas.microsoft.com/office/drawing/2014/main" id="{31E041FA-2FD2-4096-8AE2-2708D109D919}"/>
              </a:ext>
            </a:extLst>
          </p:cNvPr>
          <p:cNvSpPr/>
          <p:nvPr/>
        </p:nvSpPr>
        <p:spPr>
          <a:xfrm>
            <a:off x="5455425" y="3245071"/>
            <a:ext cx="2412225" cy="406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Data Scientist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(DP-100)</a:t>
            </a:r>
          </a:p>
        </p:txBody>
      </p:sp>
      <p:sp>
        <p:nvSpPr>
          <p:cNvPr id="110" name="Rectangle 109">
            <a:extLst>
              <a:ext uri="{FF2B5EF4-FFF2-40B4-BE49-F238E27FC236}">
                <a16:creationId xmlns:a16="http://schemas.microsoft.com/office/drawing/2014/main" id="{40BFD42A-67C2-4D9B-9788-C71F2BCCD3B7}"/>
              </a:ext>
            </a:extLst>
          </p:cNvPr>
          <p:cNvSpPr/>
          <p:nvPr/>
        </p:nvSpPr>
        <p:spPr>
          <a:xfrm>
            <a:off x="5455425" y="2792058"/>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Azure Database Admin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Segoe UI Semibold"/>
              </a:rPr>
              <a:t>(DP-300)*</a:t>
            </a:r>
          </a:p>
        </p:txBody>
      </p:sp>
      <p:sp>
        <p:nvSpPr>
          <p:cNvPr id="118" name="Rectangle 117">
            <a:extLst>
              <a:ext uri="{FF2B5EF4-FFF2-40B4-BE49-F238E27FC236}">
                <a16:creationId xmlns:a16="http://schemas.microsoft.com/office/drawing/2014/main" id="{7FCDBFBD-FF52-43C9-9293-0A5D4CBF3621}"/>
              </a:ext>
            </a:extLst>
          </p:cNvPr>
          <p:cNvSpPr/>
          <p:nvPr/>
        </p:nvSpPr>
        <p:spPr>
          <a:xfrm>
            <a:off x="8037100" y="2759371"/>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 Azure IoT Developer</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a:cs typeface="Segoe UI"/>
              </a:rPr>
              <a:t>(AZ- 220)</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endParaRPr>
          </a:p>
        </p:txBody>
      </p:sp>
      <p:sp>
        <p:nvSpPr>
          <p:cNvPr id="119" name="Rectangle 118">
            <a:extLst>
              <a:ext uri="{FF2B5EF4-FFF2-40B4-BE49-F238E27FC236}">
                <a16:creationId xmlns:a16="http://schemas.microsoft.com/office/drawing/2014/main" id="{309195B7-0F53-440B-831A-BA064E29C9CA}"/>
              </a:ext>
            </a:extLst>
          </p:cNvPr>
          <p:cNvSpPr/>
          <p:nvPr/>
        </p:nvSpPr>
        <p:spPr>
          <a:xfrm>
            <a:off x="8037100" y="2151984"/>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Azure for SAP Workloads</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a:cs typeface="Segoe UI"/>
              </a:rPr>
              <a:t>(AZ- 120)</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endParaRPr>
          </a:p>
        </p:txBody>
      </p:sp>
      <p:sp>
        <p:nvSpPr>
          <p:cNvPr id="3" name="Rectangle 2">
            <a:extLst>
              <a:ext uri="{FF2B5EF4-FFF2-40B4-BE49-F238E27FC236}">
                <a16:creationId xmlns:a16="http://schemas.microsoft.com/office/drawing/2014/main" id="{534B4CD5-EC1C-4951-8C61-B63C42755A4F}"/>
              </a:ext>
            </a:extLst>
          </p:cNvPr>
          <p:cNvSpPr/>
          <p:nvPr/>
        </p:nvSpPr>
        <p:spPr>
          <a:xfrm>
            <a:off x="8037100" y="3366757"/>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SQL Workloads to Azure</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(DP-050)</a:t>
            </a:r>
          </a:p>
        </p:txBody>
      </p:sp>
      <p:sp>
        <p:nvSpPr>
          <p:cNvPr id="4" name="Rectangle 3">
            <a:extLst>
              <a:ext uri="{FF2B5EF4-FFF2-40B4-BE49-F238E27FC236}">
                <a16:creationId xmlns:a16="http://schemas.microsoft.com/office/drawing/2014/main" id="{7F177C55-D0AB-4EF6-83E5-D87FEFD3FFB2}"/>
              </a:ext>
            </a:extLst>
          </p:cNvPr>
          <p:cNvSpPr/>
          <p:nvPr/>
        </p:nvSpPr>
        <p:spPr>
          <a:xfrm>
            <a:off x="8037100" y="3974143"/>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NoSQL Workloads to Azure Cosmos DB</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(DP-060)</a:t>
            </a:r>
          </a:p>
        </p:txBody>
      </p:sp>
      <p:sp>
        <p:nvSpPr>
          <p:cNvPr id="6" name="Rectangle 5">
            <a:extLst>
              <a:ext uri="{FF2B5EF4-FFF2-40B4-BE49-F238E27FC236}">
                <a16:creationId xmlns:a16="http://schemas.microsoft.com/office/drawing/2014/main" id="{6F6FE1F3-EEEE-4CA1-8466-F87612AAF60C}"/>
              </a:ext>
            </a:extLst>
          </p:cNvPr>
          <p:cNvSpPr/>
          <p:nvPr/>
        </p:nvSpPr>
        <p:spPr>
          <a:xfrm>
            <a:off x="8037100" y="4581529"/>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Open Source Data Workloads to Azure</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(DP-070)</a:t>
            </a:r>
          </a:p>
        </p:txBody>
      </p:sp>
      <p:sp>
        <p:nvSpPr>
          <p:cNvPr id="7" name="Rectangle 6">
            <a:extLst>
              <a:ext uri="{FF2B5EF4-FFF2-40B4-BE49-F238E27FC236}">
                <a16:creationId xmlns:a16="http://schemas.microsoft.com/office/drawing/2014/main" id="{02E2E12C-CBC9-4F03-82B2-85013A84F786}"/>
              </a:ext>
            </a:extLst>
          </p:cNvPr>
          <p:cNvSpPr/>
          <p:nvPr/>
        </p:nvSpPr>
        <p:spPr>
          <a:xfrm>
            <a:off x="8037100" y="5188913"/>
            <a:ext cx="3520061" cy="56110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Migrate Application Workloads to Azure </a:t>
            </a:r>
            <a:b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b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a:rPr>
              <a:t>(WS-050)</a:t>
            </a:r>
          </a:p>
        </p:txBody>
      </p:sp>
      <p:sp>
        <p:nvSpPr>
          <p:cNvPr id="69" name="Rectangle 68">
            <a:extLst>
              <a:ext uri="{FF2B5EF4-FFF2-40B4-BE49-F238E27FC236}">
                <a16:creationId xmlns:a16="http://schemas.microsoft.com/office/drawing/2014/main" id="{653F3F7A-7B74-403D-B1A2-8788A949284C}"/>
              </a:ext>
            </a:extLst>
          </p:cNvPr>
          <p:cNvSpPr/>
          <p:nvPr/>
        </p:nvSpPr>
        <p:spPr>
          <a:xfrm>
            <a:off x="5455425" y="5624956"/>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Azure AI Fundamentals</a:t>
            </a:r>
            <a:b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(AI-900) *</a:t>
            </a:r>
          </a:p>
        </p:txBody>
      </p:sp>
      <p:sp>
        <p:nvSpPr>
          <p:cNvPr id="70" name="Rectangle 69">
            <a:extLst>
              <a:ext uri="{FF2B5EF4-FFF2-40B4-BE49-F238E27FC236}">
                <a16:creationId xmlns:a16="http://schemas.microsoft.com/office/drawing/2014/main" id="{E0AC135B-E93C-48D9-9013-4F26B81FE133}"/>
              </a:ext>
            </a:extLst>
          </p:cNvPr>
          <p:cNvSpPr/>
          <p:nvPr/>
        </p:nvSpPr>
        <p:spPr>
          <a:xfrm>
            <a:off x="5455425" y="5178624"/>
            <a:ext cx="2412225" cy="4066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Azure Data Fundamentals</a:t>
            </a:r>
            <a:b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(DP-900)*</a:t>
            </a:r>
          </a:p>
        </p:txBody>
      </p:sp>
      <p:sp>
        <p:nvSpPr>
          <p:cNvPr id="72" name="Rectangle 71">
            <a:extLst>
              <a:ext uri="{FF2B5EF4-FFF2-40B4-BE49-F238E27FC236}">
                <a16:creationId xmlns:a16="http://schemas.microsoft.com/office/drawing/2014/main" id="{06A2E1A7-894F-4238-ADC8-B5462C13D9FC}"/>
              </a:ext>
            </a:extLst>
          </p:cNvPr>
          <p:cNvSpPr/>
          <p:nvPr/>
        </p:nvSpPr>
        <p:spPr>
          <a:xfrm>
            <a:off x="3010300" y="5178624"/>
            <a:ext cx="2412225" cy="85296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Azure Fundamentals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(AZ-900)</a:t>
            </a:r>
          </a:p>
        </p:txBody>
      </p:sp>
      <p:sp>
        <p:nvSpPr>
          <p:cNvPr id="76" name="Oval 75">
            <a:extLst>
              <a:ext uri="{FF2B5EF4-FFF2-40B4-BE49-F238E27FC236}">
                <a16:creationId xmlns:a16="http://schemas.microsoft.com/office/drawing/2014/main" id="{7A3984F8-735D-441F-B6D9-74DC55331DB6}"/>
              </a:ext>
            </a:extLst>
          </p:cNvPr>
          <p:cNvSpPr/>
          <p:nvPr/>
        </p:nvSpPr>
        <p:spPr bwMode="auto">
          <a:xfrm>
            <a:off x="5723181" y="1273047"/>
            <a:ext cx="542417" cy="54241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83" name="Freeform 13" title="Icon of a cloud">
            <a:extLst>
              <a:ext uri="{FF2B5EF4-FFF2-40B4-BE49-F238E27FC236}">
                <a16:creationId xmlns:a16="http://schemas.microsoft.com/office/drawing/2014/main" id="{244C6822-150E-4622-AF46-485204366CDF}"/>
              </a:ext>
            </a:extLst>
          </p:cNvPr>
          <p:cNvSpPr>
            <a:spLocks noChangeAspect="1"/>
          </p:cNvSpPr>
          <p:nvPr/>
        </p:nvSpPr>
        <p:spPr bwMode="auto">
          <a:xfrm>
            <a:off x="3298965" y="1443425"/>
            <a:ext cx="367618" cy="20166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4" name="Data &amp; AI" title="Icon of several circles connected to eachother by lines">
            <a:extLst>
              <a:ext uri="{FF2B5EF4-FFF2-40B4-BE49-F238E27FC236}">
                <a16:creationId xmlns:a16="http://schemas.microsoft.com/office/drawing/2014/main" id="{D659A90E-F1C7-423A-A76D-E676CB4FD152}"/>
              </a:ext>
            </a:extLst>
          </p:cNvPr>
          <p:cNvSpPr>
            <a:spLocks noChangeAspect="1" noEditPoints="1"/>
          </p:cNvSpPr>
          <p:nvPr/>
        </p:nvSpPr>
        <p:spPr bwMode="auto">
          <a:xfrm>
            <a:off x="5825880" y="1409514"/>
            <a:ext cx="337018" cy="26948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002723784"/>
      </p:ext>
    </p:extLst>
  </p:cSld>
  <p:clrMapOvr>
    <a:masterClrMapping/>
  </p:clrMapOvr>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ImageTagsTaxHTField xmlns="7e96d60b-db1d-44a2-8be4-a128982f8e65">
      <Terms xmlns="http://schemas.microsoft.com/office/infopath/2007/PartnerControls"/>
    </ImageTagsTaxHTFiel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22" ma:contentTypeDescription="Create a new document." ma:contentTypeScope="" ma:versionID="aefca38c49527ef64f3f2f50af708025">
  <xsd:schema xmlns:xsd="http://www.w3.org/2001/XMLSchema" xmlns:xs="http://www.w3.org/2001/XMLSchema" xmlns:p="http://schemas.microsoft.com/office/2006/metadata/properties" xmlns:ns1="http://schemas.microsoft.com/sharepoint/v3" xmlns:ns2="7e96d60b-db1d-44a2-8be4-a128982f8e65" xmlns:ns3="76e03480-8cba-4236-ba8e-c2eaec5d39d6" xmlns:ns4="230e9df3-be65-4c73-a93b-d1236ebd677e" targetNamespace="http://schemas.microsoft.com/office/2006/metadata/properties" ma:root="true" ma:fieldsID="997283cb93de478139b04474b2562cb7" ns1:_="" ns2:_="" ns3:_="" ns4:_="">
    <xsd:import namespace="http://schemas.microsoft.com/sharepoint/v3"/>
    <xsd:import namespace="7e96d60b-db1d-44a2-8be4-a128982f8e65"/>
    <xsd:import namespace="76e03480-8cba-4236-ba8e-c2eaec5d39d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4:TaxCatchAll" minOccurs="0"/>
                <xsd:element ref="ns2:ImageTagsTaxHTField"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MediaServiceOCR"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ImageTagsTaxHTField" ma:index="18"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OCR" ma:index="25" nillable="true" ma:displayName="Extracted Text" ma:internalName="MediaServiceOCR" ma:readOnly="true">
      <xsd:simpleType>
        <xsd:restriction base="dms:Note">
          <xsd:maxLength value="255"/>
        </xsd:restriction>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3a55172-29fb-46cf-bf19-6b0aaa21b093}" ma:internalName="TaxCatchAll" ma:showField="CatchAllData" ma:web="76e03480-8cba-4236-ba8e-c2eaec5d39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purl.org/dc/terms/"/>
    <ds:schemaRef ds:uri="7e96d60b-db1d-44a2-8be4-a128982f8e65"/>
    <ds:schemaRef ds:uri="http://schemas.microsoft.com/office/2006/documentManagement/types"/>
    <ds:schemaRef ds:uri="230e9df3-be65-4c73-a93b-d1236ebd677e"/>
    <ds:schemaRef ds:uri="http://schemas.microsoft.com/office/infopath/2007/PartnerControls"/>
    <ds:schemaRef ds:uri="http://schemas.openxmlformats.org/package/2006/metadata/core-properties"/>
    <ds:schemaRef ds:uri="76e03480-8cba-4236-ba8e-c2eaec5d39d6"/>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EAA080C-72FB-4401-9754-A32DB38CAF57}">
  <ds:schemaRefs>
    <ds:schemaRef ds:uri="230e9df3-be65-4c73-a93b-d1236ebd677e"/>
    <ds:schemaRef ds:uri="76e03480-8cba-4236-ba8e-c2eaec5d39d6"/>
    <ds:schemaRef ds:uri="7e96d60b-db1d-44a2-8be4-a128982f8e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1967</TotalTime>
  <Words>918</Words>
  <Application>Microsoft Office PowerPoint</Application>
  <PresentationFormat>Widescreen</PresentationFormat>
  <Paragraphs>136</Paragraphs>
  <Slides>9</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vt:i4>
      </vt:variant>
    </vt:vector>
  </HeadingPairs>
  <TitlesOfParts>
    <vt:vector size="21" baseType="lpstr">
      <vt:lpstr>Arial</vt:lpstr>
      <vt:lpstr>Calibri</vt:lpstr>
      <vt:lpstr>Calibri Light</vt:lpstr>
      <vt:lpstr>Consolas</vt:lpstr>
      <vt:lpstr>Pe-icon-7-stroke</vt:lpstr>
      <vt:lpstr>Segoe UI</vt:lpstr>
      <vt:lpstr>Segoe UI Light</vt:lpstr>
      <vt:lpstr>Segoe UI Semibold</vt:lpstr>
      <vt:lpstr>Wingdings</vt:lpstr>
      <vt:lpstr>LIGHT MODE</vt:lpstr>
      <vt:lpstr>Office Theme</vt:lpstr>
      <vt:lpstr>1_Office Theme</vt:lpstr>
      <vt:lpstr>Implementing Enterprise GenAI Applications with Azure OpenAI</vt:lpstr>
      <vt:lpstr>PowerPoint Presentation</vt:lpstr>
      <vt:lpstr>Hello!</vt:lpstr>
      <vt:lpstr>Let’s get to know  each other</vt:lpstr>
      <vt:lpstr>Let’s have a great time together</vt:lpstr>
      <vt:lpstr>About this course</vt:lpstr>
      <vt:lpstr>Course schedule</vt:lpstr>
      <vt:lpstr>PowerPoint Presentation</vt:lpstr>
      <vt:lpstr>Azure training and certifications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Learn ILT course  master template</dc:title>
  <dc:subject>&lt;Event name&gt;</dc:subject>
  <dc:creator>heidi@mindseyepdx.com</dc:creator>
  <cp:keywords/>
  <dc:description/>
  <cp:lastModifiedBy>Anshu Pandey</cp:lastModifiedBy>
  <cp:revision>17</cp:revision>
  <dcterms:created xsi:type="dcterms:W3CDTF">2023-06-16T20:38:16Z</dcterms:created>
  <dcterms:modified xsi:type="dcterms:W3CDTF">2024-06-21T03:56:21Z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0x0101000358DD63460F6D46982CDFCFF3E015F7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